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8"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9" r:id="rId61"/>
    <p:sldId id="320" r:id="rId62"/>
    <p:sldId id="332" r:id="rId63"/>
    <p:sldId id="321" r:id="rId64"/>
    <p:sldId id="333" r:id="rId65"/>
    <p:sldId id="322" r:id="rId66"/>
    <p:sldId id="323" r:id="rId67"/>
    <p:sldId id="324" r:id="rId68"/>
    <p:sldId id="325" r:id="rId69"/>
    <p:sldId id="326" r:id="rId70"/>
    <p:sldId id="327" r:id="rId71"/>
    <p:sldId id="328" r:id="rId72"/>
    <p:sldId id="329" r:id="rId73"/>
    <p:sldId id="330" r:id="rId74"/>
    <p:sldId id="331" r:id="rId75"/>
    <p:sldId id="334" r:id="rId76"/>
    <p:sldId id="33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4/15/2019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4/15/2019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4/15/2019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4/15/2019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4/15/2019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4/15/2019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4/15/2019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4/15/2019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4/15/2019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4/15/2019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4/15/2019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4/15/2019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7580" y="1943842"/>
            <a:ext cx="9304420" cy="2243147"/>
          </a:xfrm>
        </p:spPr>
        <p:txBody>
          <a:bodyPr>
            <a:normAutofit/>
          </a:bodyPr>
          <a:lstStyle/>
          <a:p>
            <a:r>
              <a:rPr lang="en-US" sz="5000" dirty="0"/>
              <a:t>E-COMMERCE (ECM-133)</a:t>
            </a:r>
          </a:p>
        </p:txBody>
      </p:sp>
      <p:sp>
        <p:nvSpPr>
          <p:cNvPr id="6" name="Subtitle 5">
            <a:extLst>
              <a:ext uri="{FF2B5EF4-FFF2-40B4-BE49-F238E27FC236}">
                <a16:creationId xmlns:a16="http://schemas.microsoft.com/office/drawing/2014/main" id="{604488DE-ED7B-4636-8177-F918044B9521}"/>
              </a:ext>
            </a:extLst>
          </p:cNvPr>
          <p:cNvSpPr>
            <a:spLocks noGrp="1"/>
          </p:cNvSpPr>
          <p:nvPr>
            <p:ph type="subTitle" idx="1"/>
          </p:nvPr>
        </p:nvSpPr>
        <p:spPr/>
        <p:txBody>
          <a:bodyPr/>
          <a:lstStyle/>
          <a:p>
            <a:r>
              <a:rPr lang="en-US" dirty="0"/>
              <a:t>BIT (Third Semester) – Texas College</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ONLINE MARKETING AND INTERNET ADVERTISING TOOLS</a:t>
            </a:r>
          </a:p>
        </p:txBody>
      </p:sp>
      <p:pic>
        <p:nvPicPr>
          <p:cNvPr id="3" name="Picture 2">
            <a:extLst>
              <a:ext uri="{FF2B5EF4-FFF2-40B4-BE49-F238E27FC236}">
                <a16:creationId xmlns:a16="http://schemas.microsoft.com/office/drawing/2014/main" id="{955CCD51-A791-4677-BDD1-2C0644ED788F}"/>
              </a:ext>
            </a:extLst>
          </p:cNvPr>
          <p:cNvPicPr>
            <a:picLocks noChangeAspect="1"/>
          </p:cNvPicPr>
          <p:nvPr/>
        </p:nvPicPr>
        <p:blipFill>
          <a:blip r:embed="rId2"/>
          <a:stretch>
            <a:fillRect/>
          </a:stretch>
        </p:blipFill>
        <p:spPr>
          <a:xfrm>
            <a:off x="4147929" y="1835414"/>
            <a:ext cx="4446519" cy="5022586"/>
          </a:xfrm>
          <a:prstGeom prst="rect">
            <a:avLst/>
          </a:prstGeom>
        </p:spPr>
      </p:pic>
    </p:spTree>
    <p:extLst>
      <p:ext uri="{BB962C8B-B14F-4D97-AF65-F5344CB8AC3E}">
        <p14:creationId xmlns:p14="http://schemas.microsoft.com/office/powerpoint/2010/main" val="175135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INTERNET MARKETING TECHNOLOGIES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a:bodyPr>
          <a:lstStyle/>
          <a:p>
            <a:pPr marL="0" indent="0">
              <a:buNone/>
            </a:pPr>
            <a:r>
              <a:rPr lang="en-US" sz="2800" dirty="0"/>
              <a:t>Internet has had four very powerful impacts on marketing</a:t>
            </a:r>
          </a:p>
          <a:p>
            <a:pPr marL="0" indent="0">
              <a:buNone/>
            </a:pPr>
            <a:r>
              <a:rPr lang="en-US" sz="2800" b="1" dirty="0"/>
              <a:t>First</a:t>
            </a:r>
            <a:r>
              <a:rPr lang="en-US" sz="2800" dirty="0"/>
              <a:t>, the Internet, as a communications medium, has broadened the scope of marketing communications—in the sense of the number of people who can be easily reached as well as the locations where they can be reached, from desktops to mobile smartphones (in short, everywhere)</a:t>
            </a:r>
          </a:p>
          <a:p>
            <a:pPr marL="0" indent="0">
              <a:buNone/>
            </a:pPr>
            <a:r>
              <a:rPr lang="en-US" sz="2800" b="1" dirty="0"/>
              <a:t>Second</a:t>
            </a:r>
            <a:r>
              <a:rPr lang="en-US" sz="2800" dirty="0"/>
              <a:t>, the Internet has increased the richness of marketing communications by combining text, video, and audio content into rich messages. Arguably, the Web is richer as a medium than even television or video because of the complexity of messages available, the enormous content accessible on a wide range of subjects, and the ability of users to interactively control the experience</a:t>
            </a:r>
          </a:p>
        </p:txBody>
      </p:sp>
    </p:spTree>
    <p:extLst>
      <p:ext uri="{BB962C8B-B14F-4D97-AF65-F5344CB8AC3E}">
        <p14:creationId xmlns:p14="http://schemas.microsoft.com/office/powerpoint/2010/main" val="143282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INTERNET MARKETING TECHNOLOGIES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b="1" dirty="0"/>
              <a:t>Third</a:t>
            </a:r>
            <a:r>
              <a:rPr lang="en-US" sz="2800" dirty="0"/>
              <a:t>, the Internet has greatly expanded the information intensity of the marketplace by providing marketers (and customers) with unparalleled fine-grained, detailed, real-time information about consumers as they transact in the marketplace</a:t>
            </a:r>
          </a:p>
          <a:p>
            <a:pPr marL="0" indent="0">
              <a:buNone/>
            </a:pPr>
            <a:r>
              <a:rPr lang="en-US" sz="2800" b="1" dirty="0"/>
              <a:t>Fourth</a:t>
            </a:r>
            <a:r>
              <a:rPr lang="en-US" sz="2800" dirty="0"/>
              <a:t>, the always-on, always-attached, environment created by mobile devices results in consumers being much more available to receive marketing messages. One result is an extraordinary expansion in marketing opportunities for firms.</a:t>
            </a:r>
          </a:p>
        </p:txBody>
      </p:sp>
    </p:spTree>
    <p:extLst>
      <p:ext uri="{BB962C8B-B14F-4D97-AF65-F5344CB8AC3E}">
        <p14:creationId xmlns:p14="http://schemas.microsoft.com/office/powerpoint/2010/main" val="307272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INTERNET MARKETING TECHNOLOGIES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10000"/>
          </a:bodyPr>
          <a:lstStyle/>
          <a:p>
            <a:pPr marL="0" indent="0">
              <a:buNone/>
            </a:pPr>
            <a:r>
              <a:rPr lang="en-US" sz="2800" b="1" dirty="0"/>
              <a:t>Web Transaction Logs</a:t>
            </a:r>
          </a:p>
          <a:p>
            <a:pPr marL="0" indent="0">
              <a:buNone/>
            </a:pPr>
            <a:r>
              <a:rPr lang="en-US" sz="2800" dirty="0"/>
              <a:t>A transaction log records user activity at a Web site. The transaction log is built into Web server software. Transaction log data becomes even more useful when combined with two other visitor-generated data trails: registration forms and the shopping cart database</a:t>
            </a:r>
          </a:p>
          <a:p>
            <a:pPr marL="0" indent="0">
              <a:buNone/>
            </a:pPr>
            <a:r>
              <a:rPr lang="en-US" sz="2800" b="1" dirty="0"/>
              <a:t>Databases, Data warehouses, data mining and Big Data</a:t>
            </a:r>
          </a:p>
          <a:p>
            <a:pPr marL="0" indent="0">
              <a:buNone/>
            </a:pPr>
            <a:r>
              <a:rPr lang="en-US" sz="2800" dirty="0"/>
              <a:t>Databases, data warehouses, data mining, and the variety of marketing decision-making techniques loosely called profiling are at the heart of the revolution in Internet marketing. Profiling uses a variety of tools to create a digital image for each consumer</a:t>
            </a:r>
            <a:endParaRPr lang="en-US" sz="2800" b="1" dirty="0"/>
          </a:p>
        </p:txBody>
      </p:sp>
    </p:spTree>
    <p:extLst>
      <p:ext uri="{BB962C8B-B14F-4D97-AF65-F5344CB8AC3E}">
        <p14:creationId xmlns:p14="http://schemas.microsoft.com/office/powerpoint/2010/main" val="64596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INTERNET MARKETING TECHNOLOGIES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85000" lnSpcReduction="20000"/>
          </a:bodyPr>
          <a:lstStyle/>
          <a:p>
            <a:pPr marL="0" indent="0">
              <a:buNone/>
            </a:pPr>
            <a:r>
              <a:rPr lang="en-US" sz="2800" b="1" dirty="0"/>
              <a:t>Databases</a:t>
            </a:r>
          </a:p>
          <a:p>
            <a:pPr marL="0" indent="0">
              <a:buNone/>
            </a:pPr>
            <a:r>
              <a:rPr lang="en-US" sz="2800" dirty="0"/>
              <a:t>A database is a software application that stores records and attributes</a:t>
            </a:r>
          </a:p>
          <a:p>
            <a:pPr marL="0" indent="0">
              <a:buNone/>
            </a:pPr>
            <a:r>
              <a:rPr lang="en-US" sz="2800" b="1" dirty="0"/>
              <a:t>Data warehouses and data mining </a:t>
            </a:r>
          </a:p>
          <a:p>
            <a:pPr marL="0" indent="0">
              <a:buNone/>
            </a:pPr>
            <a:r>
              <a:rPr lang="en-US" sz="2800" dirty="0"/>
              <a:t>A </a:t>
            </a:r>
            <a:r>
              <a:rPr lang="en-US" sz="2800" b="1" dirty="0"/>
              <a:t>data warehouse</a:t>
            </a:r>
            <a:r>
              <a:rPr lang="en-US" sz="2800" dirty="0"/>
              <a:t> is a database that collects a firm’s transactional and customer data in a single location for offline analysis by marketers and site managers. </a:t>
            </a:r>
          </a:p>
          <a:p>
            <a:pPr marL="0" indent="0">
              <a:buNone/>
            </a:pPr>
            <a:r>
              <a:rPr lang="en-US" sz="2800" dirty="0"/>
              <a:t>The data originate in many core operational areas of the firm, such as Web site transaction logs, shopping carts, point-of-sale terminals (product scanners) in stores, warehouse inventory levels, field sales reports, external scanner data supplied by third parties, and financial payment data</a:t>
            </a:r>
          </a:p>
          <a:p>
            <a:pPr marL="0" indent="0">
              <a:buNone/>
            </a:pPr>
            <a:r>
              <a:rPr lang="en-US" sz="2800" b="1" dirty="0"/>
              <a:t>Data mining</a:t>
            </a:r>
            <a:r>
              <a:rPr lang="en-US" sz="2800" dirty="0"/>
              <a:t> is a set of analytical techniques that look for patterns in the data of a database or data warehouse, or seek to model the behavior of customers</a:t>
            </a:r>
            <a:endParaRPr lang="en-US" sz="2800" b="1" dirty="0"/>
          </a:p>
        </p:txBody>
      </p:sp>
    </p:spTree>
    <p:extLst>
      <p:ext uri="{BB962C8B-B14F-4D97-AF65-F5344CB8AC3E}">
        <p14:creationId xmlns:p14="http://schemas.microsoft.com/office/powerpoint/2010/main" val="97052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INTERNET MARKETING TECHNOLOGIES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85000" lnSpcReduction="10000"/>
          </a:bodyPr>
          <a:lstStyle/>
          <a:p>
            <a:pPr marL="0" indent="0">
              <a:buNone/>
            </a:pPr>
            <a:r>
              <a:rPr lang="en-US" sz="2800" b="1" dirty="0"/>
              <a:t>Big Data</a:t>
            </a:r>
          </a:p>
          <a:p>
            <a:pPr marL="0" indent="0">
              <a:buNone/>
            </a:pPr>
            <a:r>
              <a:rPr lang="en-US" sz="2800" dirty="0"/>
              <a:t>Big data usually refers to data in the petabyte and exabyte range—in other words, billions to trillions of records, all from different sources. Big data are produced in much larger quantities and much more rapidly than traditional data. Even though “tweets” are limited to 140 characters each, Twitter generates more than 8 terabytes of data daily</a:t>
            </a:r>
          </a:p>
          <a:p>
            <a:pPr marL="0" indent="0">
              <a:buNone/>
            </a:pPr>
            <a:r>
              <a:rPr lang="en-US" sz="2800" dirty="0"/>
              <a:t>To handle unstructured and semi-structured data in vast quantities, as well as structured data, organizations are using </a:t>
            </a:r>
            <a:r>
              <a:rPr lang="en-US" sz="2800" b="1" dirty="0"/>
              <a:t>Hadoop</a:t>
            </a:r>
            <a:r>
              <a:rPr lang="en-US" sz="2800" dirty="0"/>
              <a:t>. </a:t>
            </a:r>
            <a:r>
              <a:rPr lang="en-US" sz="2800" b="1" dirty="0"/>
              <a:t>Hadoop</a:t>
            </a:r>
            <a:r>
              <a:rPr lang="en-US" sz="2800" dirty="0"/>
              <a:t> is an open source software framework managed by the Apache Software Foundation that enables distributed parallel processing of huge amounts of data across inexpensive computers. It breaks a big data problem down into subproblems, distributes them among up to thousands of inexpensive computer processing nodes, and then combines the result into a smaller data set that is easier to analyze</a:t>
            </a:r>
            <a:endParaRPr lang="en-US" sz="2800" b="1" dirty="0"/>
          </a:p>
        </p:txBody>
      </p:sp>
    </p:spTree>
    <p:extLst>
      <p:ext uri="{BB962C8B-B14F-4D97-AF65-F5344CB8AC3E}">
        <p14:creationId xmlns:p14="http://schemas.microsoft.com/office/powerpoint/2010/main" val="52923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INTERNET MARKETING TECHNOLOGIES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b="1" dirty="0"/>
              <a:t>Customer Relationship Management (CRM) Systems</a:t>
            </a:r>
          </a:p>
          <a:p>
            <a:pPr marL="0" indent="0">
              <a:buNone/>
            </a:pPr>
            <a:r>
              <a:rPr lang="en-US" sz="2800" dirty="0"/>
              <a:t>CRM is a repository of customer information that records all of the contacts that a customer has with a firm and generates a customer profile available to everyone in the firm with a need to “know the customer”</a:t>
            </a:r>
          </a:p>
        </p:txBody>
      </p:sp>
    </p:spTree>
    <p:extLst>
      <p:ext uri="{BB962C8B-B14F-4D97-AF65-F5344CB8AC3E}">
        <p14:creationId xmlns:p14="http://schemas.microsoft.com/office/powerpoint/2010/main" val="22641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INTERNET MARKETING TECHNOLOGIES</a:t>
            </a:r>
          </a:p>
        </p:txBody>
      </p:sp>
      <p:pic>
        <p:nvPicPr>
          <p:cNvPr id="3" name="Picture 2">
            <a:extLst>
              <a:ext uri="{FF2B5EF4-FFF2-40B4-BE49-F238E27FC236}">
                <a16:creationId xmlns:a16="http://schemas.microsoft.com/office/drawing/2014/main" id="{1620307F-52CC-4C7A-8086-D942A845CBC7}"/>
              </a:ext>
            </a:extLst>
          </p:cNvPr>
          <p:cNvPicPr>
            <a:picLocks noChangeAspect="1"/>
          </p:cNvPicPr>
          <p:nvPr/>
        </p:nvPicPr>
        <p:blipFill>
          <a:blip r:embed="rId2"/>
          <a:stretch>
            <a:fillRect/>
          </a:stretch>
        </p:blipFill>
        <p:spPr>
          <a:xfrm>
            <a:off x="2903601" y="1771650"/>
            <a:ext cx="6381750" cy="5086350"/>
          </a:xfrm>
          <a:prstGeom prst="rect">
            <a:avLst/>
          </a:prstGeom>
        </p:spPr>
      </p:pic>
    </p:spTree>
    <p:extLst>
      <p:ext uri="{BB962C8B-B14F-4D97-AF65-F5344CB8AC3E}">
        <p14:creationId xmlns:p14="http://schemas.microsoft.com/office/powerpoint/2010/main" val="4043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COST AND BENEFITS OF ONLINE MARKETING</a:t>
            </a:r>
          </a:p>
        </p:txBody>
      </p:sp>
      <p:pic>
        <p:nvPicPr>
          <p:cNvPr id="4" name="Picture 3">
            <a:extLst>
              <a:ext uri="{FF2B5EF4-FFF2-40B4-BE49-F238E27FC236}">
                <a16:creationId xmlns:a16="http://schemas.microsoft.com/office/drawing/2014/main" id="{757726B4-CDFB-4A26-ACB6-4CD1886C1B80}"/>
              </a:ext>
            </a:extLst>
          </p:cNvPr>
          <p:cNvPicPr>
            <a:picLocks noChangeAspect="1"/>
          </p:cNvPicPr>
          <p:nvPr/>
        </p:nvPicPr>
        <p:blipFill>
          <a:blip r:embed="rId2"/>
          <a:stretch>
            <a:fillRect/>
          </a:stretch>
        </p:blipFill>
        <p:spPr>
          <a:xfrm>
            <a:off x="3326296" y="1859200"/>
            <a:ext cx="5602563" cy="4998800"/>
          </a:xfrm>
          <a:prstGeom prst="rect">
            <a:avLst/>
          </a:prstGeom>
        </p:spPr>
      </p:pic>
    </p:spTree>
    <p:extLst>
      <p:ext uri="{BB962C8B-B14F-4D97-AF65-F5344CB8AC3E}">
        <p14:creationId xmlns:p14="http://schemas.microsoft.com/office/powerpoint/2010/main" val="20838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COST AND BENEFITS OF ONLINE MARKETING</a:t>
            </a:r>
          </a:p>
        </p:txBody>
      </p:sp>
      <p:pic>
        <p:nvPicPr>
          <p:cNvPr id="3" name="Picture 2">
            <a:extLst>
              <a:ext uri="{FF2B5EF4-FFF2-40B4-BE49-F238E27FC236}">
                <a16:creationId xmlns:a16="http://schemas.microsoft.com/office/drawing/2014/main" id="{94B1C2D1-CC40-439B-B3AA-13C9460BC523}"/>
              </a:ext>
            </a:extLst>
          </p:cNvPr>
          <p:cNvPicPr>
            <a:picLocks noChangeAspect="1"/>
          </p:cNvPicPr>
          <p:nvPr/>
        </p:nvPicPr>
        <p:blipFill>
          <a:blip r:embed="rId2"/>
          <a:stretch>
            <a:fillRect/>
          </a:stretch>
        </p:blipFill>
        <p:spPr>
          <a:xfrm>
            <a:off x="2332383" y="2088155"/>
            <a:ext cx="8500084" cy="4303502"/>
          </a:xfrm>
          <a:prstGeom prst="rect">
            <a:avLst/>
          </a:prstGeom>
        </p:spPr>
      </p:pic>
    </p:spTree>
    <p:extLst>
      <p:ext uri="{BB962C8B-B14F-4D97-AF65-F5344CB8AC3E}">
        <p14:creationId xmlns:p14="http://schemas.microsoft.com/office/powerpoint/2010/main" val="119435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III BUSINESS CONCEPTS AND SOCIAL ISSUES</a:t>
            </a:r>
            <a:endParaRPr lang="en-US" dirty="0"/>
          </a:p>
        </p:txBody>
      </p:sp>
      <p:sp>
        <p:nvSpPr>
          <p:cNvPr id="14" name="Content Placeholder 2"/>
          <p:cNvSpPr>
            <a:spLocks noGrp="1"/>
          </p:cNvSpPr>
          <p:nvPr>
            <p:ph idx="1"/>
          </p:nvPr>
        </p:nvSpPr>
        <p:spPr>
          <a:xfrm>
            <a:off x="1113183" y="2014330"/>
            <a:ext cx="9795609" cy="4651513"/>
          </a:xfrm>
        </p:spPr>
        <p:txBody>
          <a:bodyPr>
            <a:normAutofit/>
          </a:bodyPr>
          <a:lstStyle/>
          <a:p>
            <a:pPr marL="0" indent="0">
              <a:buNone/>
            </a:pPr>
            <a:r>
              <a:rPr lang="en-US" sz="3600" b="1" dirty="0"/>
              <a:t>Chapter 6</a:t>
            </a:r>
            <a:r>
              <a:rPr lang="en-US" sz="3600" dirty="0"/>
              <a:t>: E-commerce Marketing and Advertising Concepts </a:t>
            </a:r>
          </a:p>
          <a:p>
            <a:pPr marL="0" indent="0">
              <a:buNone/>
            </a:pPr>
            <a:r>
              <a:rPr lang="en-US" sz="3600" b="1" dirty="0"/>
              <a:t>Chapter 7</a:t>
            </a:r>
            <a:r>
              <a:rPr lang="en-US" sz="3600" dirty="0"/>
              <a:t>: Social, Mobile, and Local Marketing </a:t>
            </a:r>
          </a:p>
          <a:p>
            <a:pPr marL="0" indent="0">
              <a:buNone/>
            </a:pPr>
            <a:r>
              <a:rPr lang="en-US" sz="3600" b="1" dirty="0"/>
              <a:t>Chapter 8</a:t>
            </a:r>
            <a:r>
              <a:rPr lang="en-US" sz="3600" dirty="0"/>
              <a:t>: Ethical, Social, and Political Issues in E-commerce</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III BUSINESS CONCEPTS AND SOCIAL ISSUES</a:t>
            </a:r>
            <a:endParaRPr lang="en-US" dirty="0"/>
          </a:p>
        </p:txBody>
      </p:sp>
      <p:sp>
        <p:nvSpPr>
          <p:cNvPr id="14" name="Content Placeholder 2"/>
          <p:cNvSpPr>
            <a:spLocks noGrp="1"/>
          </p:cNvSpPr>
          <p:nvPr>
            <p:ph idx="1"/>
          </p:nvPr>
        </p:nvSpPr>
        <p:spPr>
          <a:xfrm>
            <a:off x="1113183" y="2014330"/>
            <a:ext cx="9795609" cy="4651513"/>
          </a:xfrm>
        </p:spPr>
        <p:txBody>
          <a:bodyPr>
            <a:normAutofit/>
          </a:bodyPr>
          <a:lstStyle/>
          <a:p>
            <a:pPr marL="0" indent="0">
              <a:buNone/>
            </a:pPr>
            <a:endParaRPr lang="en-US" sz="3600" b="1" dirty="0"/>
          </a:p>
          <a:p>
            <a:pPr marL="0" indent="0">
              <a:buNone/>
            </a:pPr>
            <a:endParaRPr lang="en-US" sz="3600" b="1" dirty="0"/>
          </a:p>
          <a:p>
            <a:pPr marL="0" indent="0">
              <a:buNone/>
            </a:pPr>
            <a:r>
              <a:rPr lang="en-US" sz="3600" b="1" dirty="0"/>
              <a:t>Chapter 7</a:t>
            </a:r>
            <a:r>
              <a:rPr lang="en-US" sz="3600" dirty="0"/>
              <a:t>: Social, Mobile, and Local Marketing </a:t>
            </a:r>
          </a:p>
        </p:txBody>
      </p:sp>
    </p:spTree>
    <p:extLst>
      <p:ext uri="{BB962C8B-B14F-4D97-AF65-F5344CB8AC3E}">
        <p14:creationId xmlns:p14="http://schemas.microsoft.com/office/powerpoint/2010/main" val="72729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INTRODUCTION TO SOCIAL, MOBILE AND LOCAL MARKETING</a:t>
            </a:r>
          </a:p>
        </p:txBody>
      </p:sp>
      <p:sp>
        <p:nvSpPr>
          <p:cNvPr id="14" name="Content Placeholder 2"/>
          <p:cNvSpPr>
            <a:spLocks noGrp="1"/>
          </p:cNvSpPr>
          <p:nvPr>
            <p:ph idx="1"/>
          </p:nvPr>
        </p:nvSpPr>
        <p:spPr>
          <a:xfrm>
            <a:off x="1113183" y="2014330"/>
            <a:ext cx="9795609" cy="4651513"/>
          </a:xfrm>
        </p:spPr>
        <p:txBody>
          <a:bodyPr>
            <a:normAutofit fontScale="55000" lnSpcReduction="20000"/>
          </a:bodyPr>
          <a:lstStyle/>
          <a:p>
            <a:pPr marL="0" indent="0">
              <a:buNone/>
            </a:pPr>
            <a:r>
              <a:rPr lang="en-US" sz="3600" dirty="0"/>
              <a:t>Social, mobile, and local marketing have transformed the online marketing landscape. Before 2007, Facebook was a fledgling company limited to college students.</a:t>
            </a:r>
          </a:p>
          <a:p>
            <a:pPr marL="0" indent="0">
              <a:buNone/>
            </a:pPr>
            <a:r>
              <a:rPr lang="en-US" sz="3600" dirty="0"/>
              <a:t>Apple had not yet announced the iPhone. </a:t>
            </a:r>
          </a:p>
          <a:p>
            <a:pPr marL="0" indent="0">
              <a:buNone/>
            </a:pPr>
            <a:r>
              <a:rPr lang="en-US" sz="3600" dirty="0"/>
              <a:t>Online marketing consisted largely of creating a corporate Web site, buying display ads on Yahoo, purchasing Ad Words on Google, and sending e-mail. </a:t>
            </a:r>
          </a:p>
          <a:p>
            <a:pPr marL="0" indent="0">
              <a:buNone/>
            </a:pPr>
            <a:r>
              <a:rPr lang="en-US" sz="3600" dirty="0"/>
              <a:t>The workhorse of online marketing was the display ad that flashed brand messages to millions of users who were not expected to respond immediately, ask questions, or make observations. </a:t>
            </a:r>
          </a:p>
          <a:p>
            <a:pPr marL="0" indent="0">
              <a:buNone/>
            </a:pPr>
            <a:r>
              <a:rPr lang="en-US" sz="3600" dirty="0"/>
              <a:t>The primary measure of success was how many “eyeballs” (unique visitors) a Web site produced, and how many “impressions” a marketing campaign generated. An impression was one ad shown to one person. Both of these measures were carryovers from the world of television, which measures marketing in terms of audience size and ad views. </a:t>
            </a:r>
            <a:endParaRPr lang="en-US" sz="3600" b="1" dirty="0"/>
          </a:p>
        </p:txBody>
      </p:sp>
    </p:spTree>
    <p:extLst>
      <p:ext uri="{BB962C8B-B14F-4D97-AF65-F5344CB8AC3E}">
        <p14:creationId xmlns:p14="http://schemas.microsoft.com/office/powerpoint/2010/main" val="16934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INTRODUCTION TO SOCIAL, MOBILE AND LOCAL MARKETING</a:t>
            </a:r>
          </a:p>
        </p:txBody>
      </p:sp>
      <p:pic>
        <p:nvPicPr>
          <p:cNvPr id="4" name="Picture 3">
            <a:extLst>
              <a:ext uri="{FF2B5EF4-FFF2-40B4-BE49-F238E27FC236}">
                <a16:creationId xmlns:a16="http://schemas.microsoft.com/office/drawing/2014/main" id="{795FCD52-D4EF-4F67-9E03-B686AD72CBB2}"/>
              </a:ext>
            </a:extLst>
          </p:cNvPr>
          <p:cNvPicPr>
            <a:picLocks noChangeAspect="1"/>
          </p:cNvPicPr>
          <p:nvPr/>
        </p:nvPicPr>
        <p:blipFill>
          <a:blip r:embed="rId2"/>
          <a:stretch>
            <a:fillRect/>
          </a:stretch>
        </p:blipFill>
        <p:spPr>
          <a:xfrm>
            <a:off x="3313043" y="1847862"/>
            <a:ext cx="5673794" cy="5010138"/>
          </a:xfrm>
          <a:prstGeom prst="rect">
            <a:avLst/>
          </a:prstGeom>
        </p:spPr>
      </p:pic>
    </p:spTree>
    <p:extLst>
      <p:ext uri="{BB962C8B-B14F-4D97-AF65-F5344CB8AC3E}">
        <p14:creationId xmlns:p14="http://schemas.microsoft.com/office/powerpoint/2010/main" val="264404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INTRODUCTION TO SOCIAL, MOBILE AND LOCAL MARKETING</a:t>
            </a:r>
          </a:p>
        </p:txBody>
      </p:sp>
      <p:pic>
        <p:nvPicPr>
          <p:cNvPr id="2" name="Picture 1">
            <a:extLst>
              <a:ext uri="{FF2B5EF4-FFF2-40B4-BE49-F238E27FC236}">
                <a16:creationId xmlns:a16="http://schemas.microsoft.com/office/drawing/2014/main" id="{ED9E5AE6-F77A-4F18-9DC7-D5DD45988F3A}"/>
              </a:ext>
            </a:extLst>
          </p:cNvPr>
          <p:cNvPicPr>
            <a:picLocks noChangeAspect="1"/>
          </p:cNvPicPr>
          <p:nvPr/>
        </p:nvPicPr>
        <p:blipFill>
          <a:blip r:embed="rId2"/>
          <a:stretch>
            <a:fillRect/>
          </a:stretch>
        </p:blipFill>
        <p:spPr>
          <a:xfrm>
            <a:off x="2637183" y="1989827"/>
            <a:ext cx="7132321" cy="4689269"/>
          </a:xfrm>
          <a:prstGeom prst="rect">
            <a:avLst/>
          </a:prstGeom>
        </p:spPr>
      </p:pic>
    </p:spTree>
    <p:extLst>
      <p:ext uri="{BB962C8B-B14F-4D97-AF65-F5344CB8AC3E}">
        <p14:creationId xmlns:p14="http://schemas.microsoft.com/office/powerpoint/2010/main" val="179850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MOBILE AND LOCAL MARKETING</a:t>
            </a:r>
          </a:p>
        </p:txBody>
      </p:sp>
      <p:sp>
        <p:nvSpPr>
          <p:cNvPr id="4" name="Content Placeholder 2">
            <a:extLst>
              <a:ext uri="{FF2B5EF4-FFF2-40B4-BE49-F238E27FC236}">
                <a16:creationId xmlns:a16="http://schemas.microsoft.com/office/drawing/2014/main" id="{E9333E83-8C61-4583-871A-9B45B5589421}"/>
              </a:ext>
            </a:extLst>
          </p:cNvPr>
          <p:cNvSpPr>
            <a:spLocks noGrp="1"/>
          </p:cNvSpPr>
          <p:nvPr>
            <p:ph idx="1"/>
          </p:nvPr>
        </p:nvSpPr>
        <p:spPr>
          <a:xfrm>
            <a:off x="583097" y="1895062"/>
            <a:ext cx="11171582" cy="4731026"/>
          </a:xfrm>
        </p:spPr>
        <p:txBody>
          <a:bodyPr>
            <a:normAutofit/>
          </a:bodyPr>
          <a:lstStyle/>
          <a:p>
            <a:pPr marL="0" indent="0">
              <a:buNone/>
            </a:pPr>
            <a:r>
              <a:rPr lang="en-US" sz="2800" dirty="0"/>
              <a:t>Social, mobile, and local digital marketing are self-reinforcing and connected. For instance, as mobile devices become more powerful, they are more useful for accessing Facebook and other social sites. </a:t>
            </a:r>
          </a:p>
          <a:p>
            <a:pPr marL="0" indent="0">
              <a:buNone/>
            </a:pPr>
            <a:r>
              <a:rPr lang="en-US" sz="2800" dirty="0"/>
              <a:t>As mobile devices become more widely adopted, they can be used by customers to find local merchants, and for merchants to alert customers in their neighborhood to special offers. </a:t>
            </a:r>
          </a:p>
          <a:p>
            <a:pPr marL="0" indent="0">
              <a:buNone/>
            </a:pPr>
            <a:r>
              <a:rPr lang="en-US" sz="2800" dirty="0"/>
              <a:t>Over time, these will become more overlapped as the three platforms become more tightly coupled</a:t>
            </a:r>
            <a:endParaRPr lang="en-US" sz="2800" b="1" dirty="0"/>
          </a:p>
        </p:txBody>
      </p:sp>
    </p:spTree>
    <p:extLst>
      <p:ext uri="{BB962C8B-B14F-4D97-AF65-F5344CB8AC3E}">
        <p14:creationId xmlns:p14="http://schemas.microsoft.com/office/powerpoint/2010/main" val="35043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a:t>
            </a:r>
          </a:p>
        </p:txBody>
      </p:sp>
      <p:sp>
        <p:nvSpPr>
          <p:cNvPr id="4" name="Content Placeholder 2">
            <a:extLst>
              <a:ext uri="{FF2B5EF4-FFF2-40B4-BE49-F238E27FC236}">
                <a16:creationId xmlns:a16="http://schemas.microsoft.com/office/drawing/2014/main" id="{E9333E83-8C61-4583-871A-9B45B5589421}"/>
              </a:ext>
            </a:extLst>
          </p:cNvPr>
          <p:cNvSpPr>
            <a:spLocks noGrp="1"/>
          </p:cNvSpPr>
          <p:nvPr>
            <p:ph idx="1"/>
          </p:nvPr>
        </p:nvSpPr>
        <p:spPr>
          <a:xfrm>
            <a:off x="583097" y="1895062"/>
            <a:ext cx="11171582" cy="4731026"/>
          </a:xfrm>
        </p:spPr>
        <p:txBody>
          <a:bodyPr>
            <a:normAutofit fontScale="92500" lnSpcReduction="20000"/>
          </a:bodyPr>
          <a:lstStyle/>
          <a:p>
            <a:pPr marL="0" indent="0">
              <a:buNone/>
            </a:pPr>
            <a:r>
              <a:rPr lang="en-US" sz="2800" dirty="0"/>
              <a:t>Social marketing differs markedly from traditional online marketing. The objectives of traditional online marketing are to put your business’s message in front of as many visitors as possible and hopefully encourage them to come to your Web site to buy products and services, or to find out more information. The more “impressions” (ad views) you get, and the more unique visitors to your site, the better. Traditional online marketing never expected to listen to customers, much less have a conversation with them, any more than TV advertisers expected to hear from viewers. </a:t>
            </a:r>
          </a:p>
          <a:p>
            <a:pPr marL="0" indent="0">
              <a:buNone/>
            </a:pPr>
            <a:r>
              <a:rPr lang="en-US" sz="2800" dirty="0"/>
              <a:t>In social marketing, the objective is to encourage your potential customers to become fans of your company’s products and services, and engage with your business by entering into a conversation with it. Your further objective is to encourage your business’s fans to share their enthusiasm with their friends, and in so doing create a community of fans online</a:t>
            </a:r>
            <a:endParaRPr lang="en-US" sz="2800" b="1" dirty="0"/>
          </a:p>
        </p:txBody>
      </p:sp>
    </p:spTree>
    <p:extLst>
      <p:ext uri="{BB962C8B-B14F-4D97-AF65-F5344CB8AC3E}">
        <p14:creationId xmlns:p14="http://schemas.microsoft.com/office/powerpoint/2010/main" val="59939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a:t>
            </a:r>
          </a:p>
        </p:txBody>
      </p:sp>
      <p:pic>
        <p:nvPicPr>
          <p:cNvPr id="2" name="Content Placeholder 1">
            <a:extLst>
              <a:ext uri="{FF2B5EF4-FFF2-40B4-BE49-F238E27FC236}">
                <a16:creationId xmlns:a16="http://schemas.microsoft.com/office/drawing/2014/main" id="{4C5FCC74-1E39-4160-BA25-C05F89E37C9F}"/>
              </a:ext>
            </a:extLst>
          </p:cNvPr>
          <p:cNvPicPr>
            <a:picLocks noGrp="1" noChangeAspect="1"/>
          </p:cNvPicPr>
          <p:nvPr>
            <p:ph idx="1"/>
          </p:nvPr>
        </p:nvPicPr>
        <p:blipFill>
          <a:blip r:embed="rId2"/>
          <a:stretch>
            <a:fillRect/>
          </a:stretch>
        </p:blipFill>
        <p:spPr>
          <a:xfrm>
            <a:off x="3190874" y="1988723"/>
            <a:ext cx="5810679" cy="4677120"/>
          </a:xfrm>
          <a:prstGeom prst="rect">
            <a:avLst/>
          </a:prstGeom>
        </p:spPr>
      </p:pic>
    </p:spTree>
    <p:extLst>
      <p:ext uri="{BB962C8B-B14F-4D97-AF65-F5344CB8AC3E}">
        <p14:creationId xmlns:p14="http://schemas.microsoft.com/office/powerpoint/2010/main" val="311134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a:t>
            </a:r>
          </a:p>
        </p:txBody>
      </p:sp>
      <p:pic>
        <p:nvPicPr>
          <p:cNvPr id="2" name="Content Placeholder 1">
            <a:extLst>
              <a:ext uri="{FF2B5EF4-FFF2-40B4-BE49-F238E27FC236}">
                <a16:creationId xmlns:a16="http://schemas.microsoft.com/office/drawing/2014/main" id="{AD81CF96-8F75-4D15-9918-61A1F3991F8D}"/>
              </a:ext>
            </a:extLst>
          </p:cNvPr>
          <p:cNvPicPr>
            <a:picLocks noGrp="1" noChangeAspect="1"/>
          </p:cNvPicPr>
          <p:nvPr>
            <p:ph idx="1"/>
          </p:nvPr>
        </p:nvPicPr>
        <p:blipFill>
          <a:blip r:embed="rId2"/>
          <a:stretch>
            <a:fillRect/>
          </a:stretch>
        </p:blipFill>
        <p:spPr>
          <a:xfrm>
            <a:off x="2928730" y="1928051"/>
            <a:ext cx="6636093" cy="4777550"/>
          </a:xfrm>
          <a:prstGeom prst="rect">
            <a:avLst/>
          </a:prstGeom>
        </p:spPr>
      </p:pic>
    </p:spTree>
    <p:extLst>
      <p:ext uri="{BB962C8B-B14F-4D97-AF65-F5344CB8AC3E}">
        <p14:creationId xmlns:p14="http://schemas.microsoft.com/office/powerpoint/2010/main" val="2396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 – FACEBOOK MARKETING</a:t>
            </a:r>
          </a:p>
        </p:txBody>
      </p:sp>
      <p:pic>
        <p:nvPicPr>
          <p:cNvPr id="5" name="Picture 4">
            <a:extLst>
              <a:ext uri="{FF2B5EF4-FFF2-40B4-BE49-F238E27FC236}">
                <a16:creationId xmlns:a16="http://schemas.microsoft.com/office/drawing/2014/main" id="{2D08D72F-7BF5-455B-BC9A-6C1D96E3F983}"/>
              </a:ext>
            </a:extLst>
          </p:cNvPr>
          <p:cNvPicPr>
            <a:picLocks noChangeAspect="1"/>
          </p:cNvPicPr>
          <p:nvPr/>
        </p:nvPicPr>
        <p:blipFill>
          <a:blip r:embed="rId2"/>
          <a:stretch>
            <a:fillRect/>
          </a:stretch>
        </p:blipFill>
        <p:spPr>
          <a:xfrm>
            <a:off x="2795587" y="1895061"/>
            <a:ext cx="6600825" cy="4924425"/>
          </a:xfrm>
          <a:prstGeom prst="rect">
            <a:avLst/>
          </a:prstGeom>
        </p:spPr>
      </p:pic>
    </p:spTree>
    <p:extLst>
      <p:ext uri="{BB962C8B-B14F-4D97-AF65-F5344CB8AC3E}">
        <p14:creationId xmlns:p14="http://schemas.microsoft.com/office/powerpoint/2010/main" val="35157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 – FACEBOOK MARKETING</a:t>
            </a:r>
          </a:p>
        </p:txBody>
      </p:sp>
      <p:pic>
        <p:nvPicPr>
          <p:cNvPr id="2" name="Picture 1">
            <a:extLst>
              <a:ext uri="{FF2B5EF4-FFF2-40B4-BE49-F238E27FC236}">
                <a16:creationId xmlns:a16="http://schemas.microsoft.com/office/drawing/2014/main" id="{91C958F0-7BCF-40DD-B34B-50D0C5774A88}"/>
              </a:ext>
            </a:extLst>
          </p:cNvPr>
          <p:cNvPicPr>
            <a:picLocks noChangeAspect="1"/>
          </p:cNvPicPr>
          <p:nvPr/>
        </p:nvPicPr>
        <p:blipFill>
          <a:blip r:embed="rId2"/>
          <a:stretch>
            <a:fillRect/>
          </a:stretch>
        </p:blipFill>
        <p:spPr>
          <a:xfrm>
            <a:off x="2757487" y="2331967"/>
            <a:ext cx="7644988" cy="3817041"/>
          </a:xfrm>
          <a:prstGeom prst="rect">
            <a:avLst/>
          </a:prstGeom>
        </p:spPr>
      </p:pic>
    </p:spTree>
    <p:extLst>
      <p:ext uri="{BB962C8B-B14F-4D97-AF65-F5344CB8AC3E}">
        <p14:creationId xmlns:p14="http://schemas.microsoft.com/office/powerpoint/2010/main" val="163723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III BUSINESS CONCEPTS AND SOCIAL ISSUES</a:t>
            </a:r>
            <a:endParaRPr lang="en-US" dirty="0"/>
          </a:p>
        </p:txBody>
      </p:sp>
      <p:sp>
        <p:nvSpPr>
          <p:cNvPr id="14" name="Content Placeholder 2"/>
          <p:cNvSpPr>
            <a:spLocks noGrp="1"/>
          </p:cNvSpPr>
          <p:nvPr>
            <p:ph idx="1"/>
          </p:nvPr>
        </p:nvSpPr>
        <p:spPr>
          <a:xfrm>
            <a:off x="1113183" y="2014330"/>
            <a:ext cx="9795609" cy="4651513"/>
          </a:xfrm>
        </p:spPr>
        <p:txBody>
          <a:bodyPr>
            <a:normAutofit/>
          </a:bodyPr>
          <a:lstStyle/>
          <a:p>
            <a:pPr marL="0" indent="0">
              <a:buNone/>
            </a:pPr>
            <a:endParaRPr lang="en-US" sz="3600" b="1" dirty="0"/>
          </a:p>
          <a:p>
            <a:pPr marL="0" indent="0">
              <a:buNone/>
            </a:pPr>
            <a:endParaRPr lang="en-US" sz="3600" b="1" dirty="0"/>
          </a:p>
          <a:p>
            <a:pPr marL="0" indent="0">
              <a:buNone/>
            </a:pPr>
            <a:r>
              <a:rPr lang="en-US" sz="3600" b="1" dirty="0"/>
              <a:t>Chapter 6</a:t>
            </a:r>
            <a:r>
              <a:rPr lang="en-US" sz="3600" dirty="0"/>
              <a:t>: E-commerce Marketing and Advertising Concepts</a:t>
            </a:r>
          </a:p>
        </p:txBody>
      </p:sp>
    </p:spTree>
    <p:extLst>
      <p:ext uri="{BB962C8B-B14F-4D97-AF65-F5344CB8AC3E}">
        <p14:creationId xmlns:p14="http://schemas.microsoft.com/office/powerpoint/2010/main" val="37439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 – FACEBOOK MARKETING</a:t>
            </a:r>
          </a:p>
        </p:txBody>
      </p:sp>
      <p:pic>
        <p:nvPicPr>
          <p:cNvPr id="3" name="Picture 2">
            <a:extLst>
              <a:ext uri="{FF2B5EF4-FFF2-40B4-BE49-F238E27FC236}">
                <a16:creationId xmlns:a16="http://schemas.microsoft.com/office/drawing/2014/main" id="{C0DEE6C0-9517-471A-A235-7621A902868C}"/>
              </a:ext>
            </a:extLst>
          </p:cNvPr>
          <p:cNvPicPr>
            <a:picLocks noChangeAspect="1"/>
          </p:cNvPicPr>
          <p:nvPr/>
        </p:nvPicPr>
        <p:blipFill>
          <a:blip r:embed="rId2"/>
          <a:stretch>
            <a:fillRect/>
          </a:stretch>
        </p:blipFill>
        <p:spPr>
          <a:xfrm>
            <a:off x="3962400" y="1835508"/>
            <a:ext cx="4662487" cy="5022491"/>
          </a:xfrm>
          <a:prstGeom prst="rect">
            <a:avLst/>
          </a:prstGeom>
        </p:spPr>
      </p:pic>
    </p:spTree>
    <p:extLst>
      <p:ext uri="{BB962C8B-B14F-4D97-AF65-F5344CB8AC3E}">
        <p14:creationId xmlns:p14="http://schemas.microsoft.com/office/powerpoint/2010/main" val="144392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 – TWITTER MARKETING</a:t>
            </a:r>
          </a:p>
        </p:txBody>
      </p:sp>
      <p:pic>
        <p:nvPicPr>
          <p:cNvPr id="2" name="Picture 1">
            <a:extLst>
              <a:ext uri="{FF2B5EF4-FFF2-40B4-BE49-F238E27FC236}">
                <a16:creationId xmlns:a16="http://schemas.microsoft.com/office/drawing/2014/main" id="{CC1D7F9B-8246-49D9-9015-F9FD2F147800}"/>
              </a:ext>
            </a:extLst>
          </p:cNvPr>
          <p:cNvPicPr>
            <a:picLocks noChangeAspect="1"/>
          </p:cNvPicPr>
          <p:nvPr/>
        </p:nvPicPr>
        <p:blipFill>
          <a:blip r:embed="rId2"/>
          <a:stretch>
            <a:fillRect/>
          </a:stretch>
        </p:blipFill>
        <p:spPr>
          <a:xfrm>
            <a:off x="3043031" y="2286828"/>
            <a:ext cx="6495058" cy="4259746"/>
          </a:xfrm>
          <a:prstGeom prst="rect">
            <a:avLst/>
          </a:prstGeom>
        </p:spPr>
      </p:pic>
    </p:spTree>
    <p:extLst>
      <p:ext uri="{BB962C8B-B14F-4D97-AF65-F5344CB8AC3E}">
        <p14:creationId xmlns:p14="http://schemas.microsoft.com/office/powerpoint/2010/main" val="403025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 – TWITTER MARKETING</a:t>
            </a:r>
          </a:p>
        </p:txBody>
      </p:sp>
      <p:pic>
        <p:nvPicPr>
          <p:cNvPr id="3" name="Picture 2">
            <a:extLst>
              <a:ext uri="{FF2B5EF4-FFF2-40B4-BE49-F238E27FC236}">
                <a16:creationId xmlns:a16="http://schemas.microsoft.com/office/drawing/2014/main" id="{16BAD6B9-BF88-42CE-AC8F-87E4BB52BDF6}"/>
              </a:ext>
            </a:extLst>
          </p:cNvPr>
          <p:cNvPicPr>
            <a:picLocks noChangeAspect="1"/>
          </p:cNvPicPr>
          <p:nvPr/>
        </p:nvPicPr>
        <p:blipFill>
          <a:blip r:embed="rId2"/>
          <a:stretch>
            <a:fillRect/>
          </a:stretch>
        </p:blipFill>
        <p:spPr>
          <a:xfrm>
            <a:off x="2638010" y="2292005"/>
            <a:ext cx="7462673" cy="3963021"/>
          </a:xfrm>
          <a:prstGeom prst="rect">
            <a:avLst/>
          </a:prstGeom>
        </p:spPr>
      </p:pic>
    </p:spTree>
    <p:extLst>
      <p:ext uri="{BB962C8B-B14F-4D97-AF65-F5344CB8AC3E}">
        <p14:creationId xmlns:p14="http://schemas.microsoft.com/office/powerpoint/2010/main" val="33233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 – TWITTER MARKETING</a:t>
            </a:r>
          </a:p>
        </p:txBody>
      </p:sp>
      <p:pic>
        <p:nvPicPr>
          <p:cNvPr id="2" name="Picture 1">
            <a:extLst>
              <a:ext uri="{FF2B5EF4-FFF2-40B4-BE49-F238E27FC236}">
                <a16:creationId xmlns:a16="http://schemas.microsoft.com/office/drawing/2014/main" id="{89CF10B2-6285-48B9-B523-0DC4E4CCCA7D}"/>
              </a:ext>
            </a:extLst>
          </p:cNvPr>
          <p:cNvPicPr>
            <a:picLocks noChangeAspect="1"/>
          </p:cNvPicPr>
          <p:nvPr/>
        </p:nvPicPr>
        <p:blipFill>
          <a:blip r:embed="rId2"/>
          <a:stretch>
            <a:fillRect/>
          </a:stretch>
        </p:blipFill>
        <p:spPr>
          <a:xfrm>
            <a:off x="3529012" y="1828800"/>
            <a:ext cx="5133975" cy="5029200"/>
          </a:xfrm>
          <a:prstGeom prst="rect">
            <a:avLst/>
          </a:prstGeom>
        </p:spPr>
      </p:pic>
    </p:spTree>
    <p:extLst>
      <p:ext uri="{BB962C8B-B14F-4D97-AF65-F5344CB8AC3E}">
        <p14:creationId xmlns:p14="http://schemas.microsoft.com/office/powerpoint/2010/main" val="275330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 – PINTEREST FEATURES</a:t>
            </a:r>
          </a:p>
        </p:txBody>
      </p:sp>
      <p:pic>
        <p:nvPicPr>
          <p:cNvPr id="4" name="Picture 3">
            <a:extLst>
              <a:ext uri="{FF2B5EF4-FFF2-40B4-BE49-F238E27FC236}">
                <a16:creationId xmlns:a16="http://schemas.microsoft.com/office/drawing/2014/main" id="{9CBBE04F-EC76-42F4-8CBE-967729370070}"/>
              </a:ext>
            </a:extLst>
          </p:cNvPr>
          <p:cNvPicPr>
            <a:picLocks noChangeAspect="1"/>
          </p:cNvPicPr>
          <p:nvPr/>
        </p:nvPicPr>
        <p:blipFill>
          <a:blip r:embed="rId2"/>
          <a:stretch>
            <a:fillRect/>
          </a:stretch>
        </p:blipFill>
        <p:spPr>
          <a:xfrm>
            <a:off x="3445565" y="1839768"/>
            <a:ext cx="5512905" cy="4925465"/>
          </a:xfrm>
          <a:prstGeom prst="rect">
            <a:avLst/>
          </a:prstGeom>
        </p:spPr>
      </p:pic>
    </p:spTree>
    <p:extLst>
      <p:ext uri="{BB962C8B-B14F-4D97-AF65-F5344CB8AC3E}">
        <p14:creationId xmlns:p14="http://schemas.microsoft.com/office/powerpoint/2010/main" val="119024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 – PINTEREST FEATURES</a:t>
            </a:r>
          </a:p>
        </p:txBody>
      </p:sp>
      <p:pic>
        <p:nvPicPr>
          <p:cNvPr id="2" name="Picture 1">
            <a:extLst>
              <a:ext uri="{FF2B5EF4-FFF2-40B4-BE49-F238E27FC236}">
                <a16:creationId xmlns:a16="http://schemas.microsoft.com/office/drawing/2014/main" id="{36AC3C29-EA5E-4872-8599-9AD3CC82D296}"/>
              </a:ext>
            </a:extLst>
          </p:cNvPr>
          <p:cNvPicPr>
            <a:picLocks noChangeAspect="1"/>
          </p:cNvPicPr>
          <p:nvPr/>
        </p:nvPicPr>
        <p:blipFill>
          <a:blip r:embed="rId2"/>
          <a:stretch>
            <a:fillRect/>
          </a:stretch>
        </p:blipFill>
        <p:spPr>
          <a:xfrm>
            <a:off x="2768874" y="2196062"/>
            <a:ext cx="6654251" cy="3087136"/>
          </a:xfrm>
          <a:prstGeom prst="rect">
            <a:avLst/>
          </a:prstGeom>
        </p:spPr>
      </p:pic>
    </p:spTree>
    <p:extLst>
      <p:ext uri="{BB962C8B-B14F-4D97-AF65-F5344CB8AC3E}">
        <p14:creationId xmlns:p14="http://schemas.microsoft.com/office/powerpoint/2010/main" val="67789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SOCIAL MARKETING PLAYERS – MARKETING TOOLS</a:t>
            </a:r>
          </a:p>
        </p:txBody>
      </p:sp>
      <p:pic>
        <p:nvPicPr>
          <p:cNvPr id="4" name="Picture 3">
            <a:extLst>
              <a:ext uri="{FF2B5EF4-FFF2-40B4-BE49-F238E27FC236}">
                <a16:creationId xmlns:a16="http://schemas.microsoft.com/office/drawing/2014/main" id="{DA4C5EDD-6054-4B1D-8590-D3A658200DEC}"/>
              </a:ext>
            </a:extLst>
          </p:cNvPr>
          <p:cNvPicPr>
            <a:picLocks noChangeAspect="1"/>
          </p:cNvPicPr>
          <p:nvPr/>
        </p:nvPicPr>
        <p:blipFill>
          <a:blip r:embed="rId2"/>
          <a:stretch>
            <a:fillRect/>
          </a:stretch>
        </p:blipFill>
        <p:spPr>
          <a:xfrm>
            <a:off x="2781300" y="1895061"/>
            <a:ext cx="6629400" cy="4991100"/>
          </a:xfrm>
          <a:prstGeom prst="rect">
            <a:avLst/>
          </a:prstGeom>
        </p:spPr>
      </p:pic>
    </p:spTree>
    <p:extLst>
      <p:ext uri="{BB962C8B-B14F-4D97-AF65-F5344CB8AC3E}">
        <p14:creationId xmlns:p14="http://schemas.microsoft.com/office/powerpoint/2010/main" val="370631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MOBILE MARKETING</a:t>
            </a:r>
            <a:endParaRPr lang="en-US" b="1" dirty="0"/>
          </a:p>
        </p:txBody>
      </p:sp>
      <p:sp>
        <p:nvSpPr>
          <p:cNvPr id="4" name="Content Placeholder 2">
            <a:extLst>
              <a:ext uri="{FF2B5EF4-FFF2-40B4-BE49-F238E27FC236}">
                <a16:creationId xmlns:a16="http://schemas.microsoft.com/office/drawing/2014/main" id="{E9333E83-8C61-4583-871A-9B45B5589421}"/>
              </a:ext>
            </a:extLst>
          </p:cNvPr>
          <p:cNvSpPr>
            <a:spLocks noGrp="1"/>
          </p:cNvSpPr>
          <p:nvPr>
            <p:ph idx="1"/>
          </p:nvPr>
        </p:nvSpPr>
        <p:spPr>
          <a:xfrm>
            <a:off x="583097" y="1895062"/>
            <a:ext cx="11171582" cy="4731026"/>
          </a:xfrm>
        </p:spPr>
        <p:txBody>
          <a:bodyPr>
            <a:normAutofit/>
          </a:bodyPr>
          <a:lstStyle/>
          <a:p>
            <a:pPr marL="0" indent="0">
              <a:buNone/>
            </a:pPr>
            <a:r>
              <a:rPr lang="en-US" sz="2800" b="1" dirty="0"/>
              <a:t>Overview: M-commerce Today</a:t>
            </a:r>
          </a:p>
          <a:p>
            <a:pPr marL="0" indent="0">
              <a:buNone/>
            </a:pPr>
            <a:r>
              <a:rPr lang="en-US" sz="2800" dirty="0"/>
              <a:t>It’s a short number of steps from owning a smartphone or tablet, to searching for products and services, browsing, and then purchasing. The resulting mobile commerce is growing at over 50% a year, significantly faster than desktop e-commerce at 12% a year. The high rate of growth for mobile commerce will not, of course, continue forever, but analysts estimate that by 2017, mobile commerce will account for 18% of all e-commerce</a:t>
            </a:r>
            <a:endParaRPr lang="en-US" sz="2800" b="1" dirty="0"/>
          </a:p>
        </p:txBody>
      </p:sp>
    </p:spTree>
    <p:extLst>
      <p:ext uri="{BB962C8B-B14F-4D97-AF65-F5344CB8AC3E}">
        <p14:creationId xmlns:p14="http://schemas.microsoft.com/office/powerpoint/2010/main" val="393760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MOBILE MARKETING</a:t>
            </a:r>
            <a:endParaRPr lang="en-US" b="1" dirty="0"/>
          </a:p>
        </p:txBody>
      </p:sp>
      <p:pic>
        <p:nvPicPr>
          <p:cNvPr id="5" name="Picture 4">
            <a:extLst>
              <a:ext uri="{FF2B5EF4-FFF2-40B4-BE49-F238E27FC236}">
                <a16:creationId xmlns:a16="http://schemas.microsoft.com/office/drawing/2014/main" id="{D9C70909-5287-4FCF-B974-B91D59381BFA}"/>
              </a:ext>
            </a:extLst>
          </p:cNvPr>
          <p:cNvPicPr>
            <a:picLocks noChangeAspect="1"/>
          </p:cNvPicPr>
          <p:nvPr/>
        </p:nvPicPr>
        <p:blipFill>
          <a:blip r:embed="rId2"/>
          <a:stretch>
            <a:fillRect/>
          </a:stretch>
        </p:blipFill>
        <p:spPr>
          <a:xfrm>
            <a:off x="2968487" y="1876770"/>
            <a:ext cx="5751443" cy="4821377"/>
          </a:xfrm>
          <a:prstGeom prst="rect">
            <a:avLst/>
          </a:prstGeom>
        </p:spPr>
      </p:pic>
    </p:spTree>
    <p:extLst>
      <p:ext uri="{BB962C8B-B14F-4D97-AF65-F5344CB8AC3E}">
        <p14:creationId xmlns:p14="http://schemas.microsoft.com/office/powerpoint/2010/main" val="310871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MOBILE MARKETING – USE OF MOBILE DEVICES</a:t>
            </a:r>
            <a:endParaRPr lang="en-US" b="1" dirty="0"/>
          </a:p>
        </p:txBody>
      </p:sp>
      <p:pic>
        <p:nvPicPr>
          <p:cNvPr id="2" name="Picture 1">
            <a:extLst>
              <a:ext uri="{FF2B5EF4-FFF2-40B4-BE49-F238E27FC236}">
                <a16:creationId xmlns:a16="http://schemas.microsoft.com/office/drawing/2014/main" id="{DCFB285A-3338-4278-A1D2-A8D053279482}"/>
              </a:ext>
            </a:extLst>
          </p:cNvPr>
          <p:cNvPicPr>
            <a:picLocks noChangeAspect="1"/>
          </p:cNvPicPr>
          <p:nvPr/>
        </p:nvPicPr>
        <p:blipFill>
          <a:blip r:embed="rId2"/>
          <a:stretch>
            <a:fillRect/>
          </a:stretch>
        </p:blipFill>
        <p:spPr>
          <a:xfrm>
            <a:off x="3533775" y="2081833"/>
            <a:ext cx="5844070" cy="4584010"/>
          </a:xfrm>
          <a:prstGeom prst="rect">
            <a:avLst/>
          </a:prstGeom>
        </p:spPr>
      </p:pic>
    </p:spTree>
    <p:extLst>
      <p:ext uri="{BB962C8B-B14F-4D97-AF65-F5344CB8AC3E}">
        <p14:creationId xmlns:p14="http://schemas.microsoft.com/office/powerpoint/2010/main" val="61563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E-COMMERCE MARKETING AND ADVERTISING CONCEPTS</a:t>
            </a:r>
            <a:endParaRPr lang="en-US" b="1" dirty="0"/>
          </a:p>
        </p:txBody>
      </p:sp>
      <p:sp>
        <p:nvSpPr>
          <p:cNvPr id="14" name="Content Placeholder 2"/>
          <p:cNvSpPr>
            <a:spLocks noGrp="1"/>
          </p:cNvSpPr>
          <p:nvPr>
            <p:ph idx="1"/>
          </p:nvPr>
        </p:nvSpPr>
        <p:spPr>
          <a:xfrm>
            <a:off x="371061" y="2027583"/>
            <a:ext cx="11423374" cy="4465982"/>
          </a:xfrm>
        </p:spPr>
        <p:txBody>
          <a:bodyPr>
            <a:normAutofit/>
          </a:bodyPr>
          <a:lstStyle/>
          <a:p>
            <a:pPr marL="0" indent="0">
              <a:buNone/>
            </a:pPr>
            <a:r>
              <a:rPr lang="en-US" sz="2800" dirty="0"/>
              <a:t>Before firms can begin to sell their products online, they must first understand what kinds of people they will find online and how those people behave in the online marketplace</a:t>
            </a:r>
          </a:p>
          <a:p>
            <a:pPr marL="0" indent="0">
              <a:buNone/>
            </a:pPr>
            <a:r>
              <a:rPr lang="en-US" sz="2800" dirty="0"/>
              <a:t>In this section, we focus primarily on individual consumers in the </a:t>
            </a:r>
            <a:r>
              <a:rPr lang="en-US" sz="2800" dirty="0" err="1"/>
              <a:t>businessto</a:t>
            </a:r>
            <a:r>
              <a:rPr lang="en-US" sz="2800" dirty="0"/>
              <a:t>-consumer (B2C) arena</a:t>
            </a:r>
          </a:p>
          <a:p>
            <a:pPr marL="0" indent="0">
              <a:buNone/>
            </a:pPr>
            <a:r>
              <a:rPr lang="en-US" sz="2800" dirty="0"/>
              <a:t>However, many of the factors discussed apply to the B2B arena as well, insofar as purchasing decisions by firms are made by individuals</a:t>
            </a:r>
          </a:p>
        </p:txBody>
      </p:sp>
    </p:spTree>
    <p:extLst>
      <p:ext uri="{BB962C8B-B14F-4D97-AF65-F5344CB8AC3E}">
        <p14:creationId xmlns:p14="http://schemas.microsoft.com/office/powerpoint/2010/main" val="398296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MOBILE MARKETING – REVENUE BY DEVICES</a:t>
            </a:r>
            <a:endParaRPr lang="en-US" b="1" dirty="0"/>
          </a:p>
        </p:txBody>
      </p:sp>
      <p:pic>
        <p:nvPicPr>
          <p:cNvPr id="3" name="Picture 2">
            <a:extLst>
              <a:ext uri="{FF2B5EF4-FFF2-40B4-BE49-F238E27FC236}">
                <a16:creationId xmlns:a16="http://schemas.microsoft.com/office/drawing/2014/main" id="{25956EFE-E830-461E-8F21-56FF95D61514}"/>
              </a:ext>
            </a:extLst>
          </p:cNvPr>
          <p:cNvPicPr>
            <a:picLocks noChangeAspect="1"/>
          </p:cNvPicPr>
          <p:nvPr/>
        </p:nvPicPr>
        <p:blipFill>
          <a:blip r:embed="rId2"/>
          <a:stretch>
            <a:fillRect/>
          </a:stretch>
        </p:blipFill>
        <p:spPr>
          <a:xfrm>
            <a:off x="3114261" y="1973796"/>
            <a:ext cx="6069496" cy="4853324"/>
          </a:xfrm>
          <a:prstGeom prst="rect">
            <a:avLst/>
          </a:prstGeom>
        </p:spPr>
      </p:pic>
    </p:spTree>
    <p:extLst>
      <p:ext uri="{BB962C8B-B14F-4D97-AF65-F5344CB8AC3E}">
        <p14:creationId xmlns:p14="http://schemas.microsoft.com/office/powerpoint/2010/main" val="161252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MOBILE MARKETING – FEATURES</a:t>
            </a:r>
            <a:endParaRPr lang="en-US" b="1" dirty="0"/>
          </a:p>
        </p:txBody>
      </p:sp>
      <p:pic>
        <p:nvPicPr>
          <p:cNvPr id="2" name="Picture 1">
            <a:extLst>
              <a:ext uri="{FF2B5EF4-FFF2-40B4-BE49-F238E27FC236}">
                <a16:creationId xmlns:a16="http://schemas.microsoft.com/office/drawing/2014/main" id="{A02BA554-F153-425F-8F79-B9FF9F659140}"/>
              </a:ext>
            </a:extLst>
          </p:cNvPr>
          <p:cNvPicPr>
            <a:picLocks noChangeAspect="1"/>
          </p:cNvPicPr>
          <p:nvPr/>
        </p:nvPicPr>
        <p:blipFill>
          <a:blip r:embed="rId2"/>
          <a:stretch>
            <a:fillRect/>
          </a:stretch>
        </p:blipFill>
        <p:spPr>
          <a:xfrm>
            <a:off x="3519487" y="2462004"/>
            <a:ext cx="6141348" cy="4200183"/>
          </a:xfrm>
          <a:prstGeom prst="rect">
            <a:avLst/>
          </a:prstGeom>
        </p:spPr>
      </p:pic>
    </p:spTree>
    <p:extLst>
      <p:ext uri="{BB962C8B-B14F-4D97-AF65-F5344CB8AC3E}">
        <p14:creationId xmlns:p14="http://schemas.microsoft.com/office/powerpoint/2010/main" val="318010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MOBILE MARKETING – CAMPAIGNS</a:t>
            </a:r>
            <a:endParaRPr lang="en-US" b="1" dirty="0"/>
          </a:p>
        </p:txBody>
      </p:sp>
      <p:pic>
        <p:nvPicPr>
          <p:cNvPr id="3" name="Picture 2">
            <a:extLst>
              <a:ext uri="{FF2B5EF4-FFF2-40B4-BE49-F238E27FC236}">
                <a16:creationId xmlns:a16="http://schemas.microsoft.com/office/drawing/2014/main" id="{FB81583B-F547-4DEE-9BCF-8DC87E0C9EE8}"/>
              </a:ext>
            </a:extLst>
          </p:cNvPr>
          <p:cNvPicPr>
            <a:picLocks noChangeAspect="1"/>
          </p:cNvPicPr>
          <p:nvPr/>
        </p:nvPicPr>
        <p:blipFill>
          <a:blip r:embed="rId2"/>
          <a:stretch>
            <a:fillRect/>
          </a:stretch>
        </p:blipFill>
        <p:spPr>
          <a:xfrm>
            <a:off x="2896921" y="2012877"/>
            <a:ext cx="6869932" cy="4378780"/>
          </a:xfrm>
          <a:prstGeom prst="rect">
            <a:avLst/>
          </a:prstGeom>
        </p:spPr>
      </p:pic>
    </p:spTree>
    <p:extLst>
      <p:ext uri="{BB962C8B-B14F-4D97-AF65-F5344CB8AC3E}">
        <p14:creationId xmlns:p14="http://schemas.microsoft.com/office/powerpoint/2010/main" val="14219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LOCAL AND LOCATION BASED MARKETING</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5" y="1934818"/>
            <a:ext cx="10283688" cy="4524315"/>
          </a:xfrm>
          <a:prstGeom prst="rect">
            <a:avLst/>
          </a:prstGeom>
        </p:spPr>
        <p:txBody>
          <a:bodyPr wrap="square">
            <a:spAutoFit/>
          </a:bodyPr>
          <a:lstStyle/>
          <a:p>
            <a:r>
              <a:rPr lang="en-US" sz="2400" dirty="0"/>
              <a:t>Location-based mobile marketing is the newest and fastest growing segment of the digital marketing universe. </a:t>
            </a:r>
          </a:p>
          <a:p>
            <a:endParaRPr lang="en-US" sz="2400" dirty="0"/>
          </a:p>
          <a:p>
            <a:r>
              <a:rPr lang="en-US" sz="2400" dirty="0"/>
              <a:t>Location-based marketing targets marketing messages to users based on their location. Generally, location-based marketing involves marketing of location-based services. Location-based services involve providing services to users based on their location. </a:t>
            </a:r>
          </a:p>
          <a:p>
            <a:endParaRPr lang="en-US" sz="2400" dirty="0"/>
          </a:p>
          <a:p>
            <a:r>
              <a:rPr lang="en-US" sz="2400" b="1" dirty="0"/>
              <a:t>Examples</a:t>
            </a:r>
            <a:r>
              <a:rPr lang="en-US" sz="2400" dirty="0"/>
              <a:t> of location-based services are: personal navigation (How do I get there?), point-of-interest (What’s that?), reviews (What’s the best restaurant in the neighborhood?), friend-finder (Where are you? Where’s the crowd?), and family-tracker services (Where is my child?). </a:t>
            </a:r>
          </a:p>
        </p:txBody>
      </p:sp>
    </p:spTree>
    <p:extLst>
      <p:ext uri="{BB962C8B-B14F-4D97-AF65-F5344CB8AC3E}">
        <p14:creationId xmlns:p14="http://schemas.microsoft.com/office/powerpoint/2010/main" val="258378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887897" y="466343"/>
            <a:ext cx="10495720" cy="1269692"/>
          </a:xfrm>
        </p:spPr>
        <p:txBody>
          <a:bodyPr/>
          <a:lstStyle/>
          <a:p>
            <a:r>
              <a:rPr lang="en-US" sz="3200" b="1" dirty="0"/>
              <a:t>LOCAL AND LOCATION BASED MARKETING - TECHNOLOGIES</a:t>
            </a:r>
            <a:endParaRPr lang="en-US" b="1" dirty="0"/>
          </a:p>
        </p:txBody>
      </p:sp>
      <p:pic>
        <p:nvPicPr>
          <p:cNvPr id="3" name="Picture 2">
            <a:extLst>
              <a:ext uri="{FF2B5EF4-FFF2-40B4-BE49-F238E27FC236}">
                <a16:creationId xmlns:a16="http://schemas.microsoft.com/office/drawing/2014/main" id="{3E393DFE-B8CC-4C7F-8B07-688CC5A05C6E}"/>
              </a:ext>
            </a:extLst>
          </p:cNvPr>
          <p:cNvPicPr>
            <a:picLocks noChangeAspect="1"/>
          </p:cNvPicPr>
          <p:nvPr/>
        </p:nvPicPr>
        <p:blipFill>
          <a:blip r:embed="rId2"/>
          <a:stretch>
            <a:fillRect/>
          </a:stretch>
        </p:blipFill>
        <p:spPr>
          <a:xfrm>
            <a:off x="2160104" y="1960965"/>
            <a:ext cx="7182679" cy="4699448"/>
          </a:xfrm>
          <a:prstGeom prst="rect">
            <a:avLst/>
          </a:prstGeom>
        </p:spPr>
      </p:pic>
    </p:spTree>
    <p:extLst>
      <p:ext uri="{BB962C8B-B14F-4D97-AF65-F5344CB8AC3E}">
        <p14:creationId xmlns:p14="http://schemas.microsoft.com/office/powerpoint/2010/main" val="87127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887897" y="466343"/>
            <a:ext cx="10495720" cy="1269692"/>
          </a:xfrm>
        </p:spPr>
        <p:txBody>
          <a:bodyPr/>
          <a:lstStyle/>
          <a:p>
            <a:r>
              <a:rPr lang="en-US" sz="3200" b="1" dirty="0"/>
              <a:t>LOCAL AND LOCATION BASED MARKETING – TOOLS AND CAMPAIGNS</a:t>
            </a:r>
            <a:endParaRPr lang="en-US" b="1" dirty="0"/>
          </a:p>
        </p:txBody>
      </p:sp>
      <p:pic>
        <p:nvPicPr>
          <p:cNvPr id="2" name="Picture 1">
            <a:extLst>
              <a:ext uri="{FF2B5EF4-FFF2-40B4-BE49-F238E27FC236}">
                <a16:creationId xmlns:a16="http://schemas.microsoft.com/office/drawing/2014/main" id="{20804558-922D-4E46-85E4-76545BEF8460}"/>
              </a:ext>
            </a:extLst>
          </p:cNvPr>
          <p:cNvPicPr>
            <a:picLocks noChangeAspect="1"/>
          </p:cNvPicPr>
          <p:nvPr/>
        </p:nvPicPr>
        <p:blipFill>
          <a:blip r:embed="rId2"/>
          <a:stretch>
            <a:fillRect/>
          </a:stretch>
        </p:blipFill>
        <p:spPr>
          <a:xfrm>
            <a:off x="4187687" y="1830123"/>
            <a:ext cx="4465775" cy="5014641"/>
          </a:xfrm>
          <a:prstGeom prst="rect">
            <a:avLst/>
          </a:prstGeom>
        </p:spPr>
      </p:pic>
    </p:spTree>
    <p:extLst>
      <p:ext uri="{BB962C8B-B14F-4D97-AF65-F5344CB8AC3E}">
        <p14:creationId xmlns:p14="http://schemas.microsoft.com/office/powerpoint/2010/main" val="332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887897" y="466343"/>
            <a:ext cx="10495720" cy="1269692"/>
          </a:xfrm>
        </p:spPr>
        <p:txBody>
          <a:bodyPr/>
          <a:lstStyle/>
          <a:p>
            <a:r>
              <a:rPr lang="en-US" sz="3200" b="1" dirty="0"/>
              <a:t>LOCAL AND LOCATION BASED MARKETING – TOOLS AND CAMPAIGNS</a:t>
            </a:r>
            <a:endParaRPr lang="en-US" b="1" dirty="0"/>
          </a:p>
        </p:txBody>
      </p:sp>
      <p:pic>
        <p:nvPicPr>
          <p:cNvPr id="3" name="Picture 2">
            <a:extLst>
              <a:ext uri="{FF2B5EF4-FFF2-40B4-BE49-F238E27FC236}">
                <a16:creationId xmlns:a16="http://schemas.microsoft.com/office/drawing/2014/main" id="{07DDE346-CE90-4639-965C-E568CF5E1582}"/>
              </a:ext>
            </a:extLst>
          </p:cNvPr>
          <p:cNvPicPr>
            <a:picLocks noChangeAspect="1"/>
          </p:cNvPicPr>
          <p:nvPr/>
        </p:nvPicPr>
        <p:blipFill>
          <a:blip r:embed="rId2"/>
          <a:stretch>
            <a:fillRect/>
          </a:stretch>
        </p:blipFill>
        <p:spPr>
          <a:xfrm>
            <a:off x="2835965" y="2050626"/>
            <a:ext cx="6520070" cy="4532540"/>
          </a:xfrm>
          <a:prstGeom prst="rect">
            <a:avLst/>
          </a:prstGeom>
        </p:spPr>
      </p:pic>
    </p:spTree>
    <p:extLst>
      <p:ext uri="{BB962C8B-B14F-4D97-AF65-F5344CB8AC3E}">
        <p14:creationId xmlns:p14="http://schemas.microsoft.com/office/powerpoint/2010/main" val="2695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III BUSINESS CONCEPTS AND SOCIAL ISSUES</a:t>
            </a:r>
            <a:endParaRPr lang="en-US" dirty="0"/>
          </a:p>
        </p:txBody>
      </p:sp>
      <p:sp>
        <p:nvSpPr>
          <p:cNvPr id="14" name="Content Placeholder 2"/>
          <p:cNvSpPr>
            <a:spLocks noGrp="1"/>
          </p:cNvSpPr>
          <p:nvPr>
            <p:ph idx="1"/>
          </p:nvPr>
        </p:nvSpPr>
        <p:spPr>
          <a:xfrm>
            <a:off x="1113183" y="2014330"/>
            <a:ext cx="9795609" cy="4651513"/>
          </a:xfrm>
        </p:spPr>
        <p:txBody>
          <a:bodyPr>
            <a:normAutofit/>
          </a:bodyPr>
          <a:lstStyle/>
          <a:p>
            <a:pPr marL="0" indent="0">
              <a:buNone/>
            </a:pPr>
            <a:endParaRPr lang="en-US" sz="3600" b="1" dirty="0"/>
          </a:p>
          <a:p>
            <a:pPr marL="0" indent="0">
              <a:buNone/>
            </a:pPr>
            <a:endParaRPr lang="en-US" sz="3600" b="1" dirty="0"/>
          </a:p>
          <a:p>
            <a:pPr marL="0" indent="0">
              <a:buNone/>
            </a:pPr>
            <a:r>
              <a:rPr lang="en-US" sz="3600" b="1" dirty="0"/>
              <a:t>Chapter 8</a:t>
            </a:r>
            <a:r>
              <a:rPr lang="en-US" sz="3600" dirty="0"/>
              <a:t>: Ethical, Social, and Political Issues in E-commerce</a:t>
            </a:r>
          </a:p>
        </p:txBody>
      </p:sp>
    </p:spTree>
    <p:extLst>
      <p:ext uri="{BB962C8B-B14F-4D97-AF65-F5344CB8AC3E}">
        <p14:creationId xmlns:p14="http://schemas.microsoft.com/office/powerpoint/2010/main" val="104533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ETHICAL, SOCIAL, AND POLITICAL ISSUES IN E-COMMERCE</a:t>
            </a:r>
            <a:endParaRPr lang="en-US" b="1" dirty="0"/>
          </a:p>
        </p:txBody>
      </p:sp>
      <p:pic>
        <p:nvPicPr>
          <p:cNvPr id="2" name="Content Placeholder 1">
            <a:extLst>
              <a:ext uri="{FF2B5EF4-FFF2-40B4-BE49-F238E27FC236}">
                <a16:creationId xmlns:a16="http://schemas.microsoft.com/office/drawing/2014/main" id="{04F11836-F06D-4861-A09D-E70B901E65A0}"/>
              </a:ext>
            </a:extLst>
          </p:cNvPr>
          <p:cNvPicPr>
            <a:picLocks noGrp="1" noChangeAspect="1"/>
          </p:cNvPicPr>
          <p:nvPr>
            <p:ph idx="1"/>
          </p:nvPr>
        </p:nvPicPr>
        <p:blipFill>
          <a:blip r:embed="rId2"/>
          <a:stretch>
            <a:fillRect/>
          </a:stretch>
        </p:blipFill>
        <p:spPr>
          <a:xfrm>
            <a:off x="3379304" y="1828456"/>
            <a:ext cx="5141844" cy="4934367"/>
          </a:xfrm>
          <a:prstGeom prst="rect">
            <a:avLst/>
          </a:prstGeom>
        </p:spPr>
      </p:pic>
    </p:spTree>
    <p:extLst>
      <p:ext uri="{BB962C8B-B14F-4D97-AF65-F5344CB8AC3E}">
        <p14:creationId xmlns:p14="http://schemas.microsoft.com/office/powerpoint/2010/main" val="67270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A MODEL FOR ORGANIZING THE ISSUES</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5" y="1934818"/>
            <a:ext cx="10283688" cy="4524315"/>
          </a:xfrm>
          <a:prstGeom prst="rect">
            <a:avLst/>
          </a:prstGeom>
        </p:spPr>
        <p:txBody>
          <a:bodyPr wrap="square">
            <a:spAutoFit/>
          </a:bodyPr>
          <a:lstStyle/>
          <a:p>
            <a:r>
              <a:rPr lang="en-US" sz="2400" dirty="0"/>
              <a:t>Issues raised by internet and e-commerce can be viewed at individual, social and political levels which can be described as below</a:t>
            </a:r>
          </a:p>
          <a:p>
            <a:endParaRPr lang="en-US" sz="2400" dirty="0"/>
          </a:p>
          <a:p>
            <a:r>
              <a:rPr lang="en-US" sz="2400" b="1" dirty="0"/>
              <a:t>Information rights</a:t>
            </a:r>
            <a:r>
              <a:rPr lang="en-US" sz="2400" dirty="0"/>
              <a:t>: What rights to their own personal information do individuals have in a public marketplace, or in their private homes, when Internet technologies make information collection so pervasive and efficient? What rights do individuals have to access information about business firms and other organizations? </a:t>
            </a:r>
          </a:p>
          <a:p>
            <a:endParaRPr lang="en-US" sz="2400" dirty="0"/>
          </a:p>
          <a:p>
            <a:r>
              <a:rPr lang="en-US" sz="2400" b="1" dirty="0"/>
              <a:t>Property rights</a:t>
            </a:r>
            <a:r>
              <a:rPr lang="en-US" sz="2400" dirty="0"/>
              <a:t>: How can traditional intellectual property rights be enforced in an Internet world where perfect copies of protected works can be made and easily distributed worldwide in seconds? </a:t>
            </a:r>
          </a:p>
        </p:txBody>
      </p:sp>
    </p:spTree>
    <p:extLst>
      <p:ext uri="{BB962C8B-B14F-4D97-AF65-F5344CB8AC3E}">
        <p14:creationId xmlns:p14="http://schemas.microsoft.com/office/powerpoint/2010/main" val="60401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22853" y="466344"/>
            <a:ext cx="11039060" cy="1256440"/>
          </a:xfrm>
        </p:spPr>
        <p:txBody>
          <a:bodyPr/>
          <a:lstStyle/>
          <a:p>
            <a:r>
              <a:rPr lang="en-US" sz="3200" b="1" dirty="0"/>
              <a:t>INTERNET TRAFFIC PATTERNS: THE ONLINE CONSUMER PROFILE</a:t>
            </a:r>
            <a:endParaRPr lang="en-US" b="1" dirty="0"/>
          </a:p>
        </p:txBody>
      </p:sp>
      <p:pic>
        <p:nvPicPr>
          <p:cNvPr id="2" name="Picture 1">
            <a:extLst>
              <a:ext uri="{FF2B5EF4-FFF2-40B4-BE49-F238E27FC236}">
                <a16:creationId xmlns:a16="http://schemas.microsoft.com/office/drawing/2014/main" id="{B44A89C4-E1C5-4125-8DE3-9497B2E4847F}"/>
              </a:ext>
            </a:extLst>
          </p:cNvPr>
          <p:cNvPicPr>
            <a:picLocks noChangeAspect="1"/>
          </p:cNvPicPr>
          <p:nvPr/>
        </p:nvPicPr>
        <p:blipFill>
          <a:blip r:embed="rId2"/>
          <a:stretch>
            <a:fillRect/>
          </a:stretch>
        </p:blipFill>
        <p:spPr>
          <a:xfrm>
            <a:off x="3792545" y="1881808"/>
            <a:ext cx="4789584" cy="4976191"/>
          </a:xfrm>
          <a:prstGeom prst="rect">
            <a:avLst/>
          </a:prstGeom>
        </p:spPr>
      </p:pic>
    </p:spTree>
    <p:extLst>
      <p:ext uri="{BB962C8B-B14F-4D97-AF65-F5344CB8AC3E}">
        <p14:creationId xmlns:p14="http://schemas.microsoft.com/office/powerpoint/2010/main" val="234397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A MODEL FOR ORGANIZING THE ISSUES</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5" y="1934818"/>
            <a:ext cx="10283688" cy="3785652"/>
          </a:xfrm>
          <a:prstGeom prst="rect">
            <a:avLst/>
          </a:prstGeom>
        </p:spPr>
        <p:txBody>
          <a:bodyPr wrap="square">
            <a:spAutoFit/>
          </a:bodyPr>
          <a:lstStyle/>
          <a:p>
            <a:r>
              <a:rPr lang="en-US" sz="2400" b="1" dirty="0"/>
              <a:t>Governance</a:t>
            </a:r>
            <a:r>
              <a:rPr lang="en-US" sz="2400" dirty="0"/>
              <a:t>: Should the Internet and e-commerce be subject to public laws? And if so, what law-making bodies have jurisdiction—state, federal, and/or international?</a:t>
            </a:r>
          </a:p>
          <a:p>
            <a:endParaRPr lang="en-US" sz="2400" dirty="0"/>
          </a:p>
          <a:p>
            <a:r>
              <a:rPr lang="en-US" sz="2400" b="1" dirty="0"/>
              <a:t>Public safety and welfare</a:t>
            </a:r>
            <a:r>
              <a:rPr lang="en-US" sz="2400" dirty="0"/>
              <a:t>: What efforts should be undertaken to ensure equitable access to the Internet and e-commerce channels? Should governments be responsible for ensuring that schools and colleges have access to the Internet? Are certain online content and activities—such as pornography and gambling—a threat to public safety and welfare? Should mobile commerce be allowed from moving vehicles?</a:t>
            </a:r>
          </a:p>
        </p:txBody>
      </p:sp>
    </p:spTree>
    <p:extLst>
      <p:ext uri="{BB962C8B-B14F-4D97-AF65-F5344CB8AC3E}">
        <p14:creationId xmlns:p14="http://schemas.microsoft.com/office/powerpoint/2010/main" val="184421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A MODEL FOR ORGANIZING THE ISSUES</a:t>
            </a:r>
            <a:endParaRPr lang="en-US" b="1" dirty="0"/>
          </a:p>
        </p:txBody>
      </p:sp>
      <p:pic>
        <p:nvPicPr>
          <p:cNvPr id="3" name="Picture 2">
            <a:extLst>
              <a:ext uri="{FF2B5EF4-FFF2-40B4-BE49-F238E27FC236}">
                <a16:creationId xmlns:a16="http://schemas.microsoft.com/office/drawing/2014/main" id="{1D995E25-F40C-4292-B1D3-C1D9ABFB8E1E}"/>
              </a:ext>
            </a:extLst>
          </p:cNvPr>
          <p:cNvPicPr>
            <a:picLocks noChangeAspect="1"/>
          </p:cNvPicPr>
          <p:nvPr/>
        </p:nvPicPr>
        <p:blipFill>
          <a:blip r:embed="rId2"/>
          <a:stretch>
            <a:fillRect/>
          </a:stretch>
        </p:blipFill>
        <p:spPr>
          <a:xfrm>
            <a:off x="2895326" y="1895061"/>
            <a:ext cx="5632016" cy="4830417"/>
          </a:xfrm>
          <a:prstGeom prst="rect">
            <a:avLst/>
          </a:prstGeom>
        </p:spPr>
      </p:pic>
    </p:spTree>
    <p:extLst>
      <p:ext uri="{BB962C8B-B14F-4D97-AF65-F5344CB8AC3E}">
        <p14:creationId xmlns:p14="http://schemas.microsoft.com/office/powerpoint/2010/main" val="136252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BASIC ETHICAL CONCEPTS</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4616648"/>
          </a:xfrm>
          <a:prstGeom prst="rect">
            <a:avLst/>
          </a:prstGeom>
        </p:spPr>
        <p:txBody>
          <a:bodyPr wrap="square">
            <a:spAutoFit/>
          </a:bodyPr>
          <a:lstStyle/>
          <a:p>
            <a:r>
              <a:rPr lang="en-US" sz="2100" b="1" dirty="0"/>
              <a:t>Ethics</a:t>
            </a:r>
            <a:r>
              <a:rPr lang="en-US" sz="2100" dirty="0"/>
              <a:t>:  the study of principles that individuals and organizations can use to determine right and wrong courses of action</a:t>
            </a:r>
          </a:p>
          <a:p>
            <a:endParaRPr lang="en-US" sz="2100" dirty="0"/>
          </a:p>
          <a:p>
            <a:r>
              <a:rPr lang="en-US" sz="2100" b="1" dirty="0"/>
              <a:t>Responsibility:</a:t>
            </a:r>
            <a:r>
              <a:rPr lang="en-US" sz="2100" dirty="0"/>
              <a:t> as free moral agents, individuals, organizations, and societies are responsible for the actions they take</a:t>
            </a:r>
          </a:p>
          <a:p>
            <a:endParaRPr lang="en-US" sz="2100" dirty="0"/>
          </a:p>
          <a:p>
            <a:r>
              <a:rPr lang="en-US" sz="2100" b="1" dirty="0"/>
              <a:t>Accountability:</a:t>
            </a:r>
            <a:r>
              <a:rPr lang="en-US" sz="2100" dirty="0"/>
              <a:t> individuals, organizations, and societies should be held accountable to others for the consequences of their actions</a:t>
            </a:r>
          </a:p>
          <a:p>
            <a:endParaRPr lang="en-US" sz="2100" b="1" dirty="0"/>
          </a:p>
          <a:p>
            <a:r>
              <a:rPr lang="en-US" sz="2100" b="1" dirty="0"/>
              <a:t>Liability</a:t>
            </a:r>
            <a:r>
              <a:rPr lang="en-US" sz="2100" dirty="0"/>
              <a:t> a feature of political systems in which a body of law is in place that permits individuals to recover the damages done to them by other actors, systems, or organizations</a:t>
            </a:r>
          </a:p>
          <a:p>
            <a:endParaRPr lang="en-US" sz="2100" dirty="0"/>
          </a:p>
          <a:p>
            <a:r>
              <a:rPr lang="en-US" sz="2100" b="1" dirty="0"/>
              <a:t>Due process</a:t>
            </a:r>
            <a:r>
              <a:rPr lang="en-US" sz="2100" dirty="0"/>
              <a:t> a process in which laws are known and understood and there is an ability to appeal to higher authorities to ensure that the laws have been correctly applied</a:t>
            </a:r>
          </a:p>
        </p:txBody>
      </p:sp>
    </p:spTree>
    <p:extLst>
      <p:ext uri="{BB962C8B-B14F-4D97-AF65-F5344CB8AC3E}">
        <p14:creationId xmlns:p14="http://schemas.microsoft.com/office/powerpoint/2010/main" val="91344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ANALYZING ETHICAL DILEMAS</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4154984"/>
          </a:xfrm>
          <a:prstGeom prst="rect">
            <a:avLst/>
          </a:prstGeom>
        </p:spPr>
        <p:txBody>
          <a:bodyPr wrap="square">
            <a:spAutoFit/>
          </a:bodyPr>
          <a:lstStyle/>
          <a:p>
            <a:r>
              <a:rPr lang="en-US" sz="2400" b="1" dirty="0"/>
              <a:t>Process for analyzing the ethical </a:t>
            </a:r>
            <a:r>
              <a:rPr lang="en-US" sz="2400" b="1" dirty="0" err="1"/>
              <a:t>dilemas</a:t>
            </a:r>
            <a:endParaRPr lang="en-US" sz="2400" b="1" dirty="0"/>
          </a:p>
          <a:p>
            <a:endParaRPr lang="en-US" sz="2400" b="1" dirty="0"/>
          </a:p>
          <a:p>
            <a:pPr marL="342900" indent="-342900">
              <a:buFont typeface="Arial" panose="020B0604020202020204" pitchFamily="34" charset="0"/>
              <a:buChar char="•"/>
            </a:pPr>
            <a:r>
              <a:rPr lang="en-US" sz="2400" b="1" dirty="0"/>
              <a:t>Identify and clearly describe the facts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Define the conflict or dilemma and identify the higher-order values involved</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Identify the stakeholders.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Identify the options that you can reasonably take</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Identify the potential consequences of your options</a:t>
            </a:r>
          </a:p>
        </p:txBody>
      </p:sp>
    </p:spTree>
    <p:extLst>
      <p:ext uri="{BB962C8B-B14F-4D97-AF65-F5344CB8AC3E}">
        <p14:creationId xmlns:p14="http://schemas.microsoft.com/office/powerpoint/2010/main" val="372955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CONCEPT ON PRIVACY AND INFORMATION RIGHTS</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4401205"/>
          </a:xfrm>
          <a:prstGeom prst="rect">
            <a:avLst/>
          </a:prstGeom>
        </p:spPr>
        <p:txBody>
          <a:bodyPr wrap="square">
            <a:spAutoFit/>
          </a:bodyPr>
          <a:lstStyle/>
          <a:p>
            <a:r>
              <a:rPr lang="en-US" sz="2800" b="1" dirty="0"/>
              <a:t>Privacy</a:t>
            </a:r>
            <a:r>
              <a:rPr lang="en-US" sz="2800" dirty="0"/>
              <a:t>:  the moral right of individuals to be left alone, free from surveillance or interference from other individuals or organizations, including the state</a:t>
            </a:r>
          </a:p>
          <a:p>
            <a:endParaRPr lang="en-US" sz="2800" b="1" dirty="0"/>
          </a:p>
          <a:p>
            <a:r>
              <a:rPr lang="en-US" sz="2800" b="1" dirty="0"/>
              <a:t>Information privacy</a:t>
            </a:r>
            <a:r>
              <a:rPr lang="en-US" sz="2800" dirty="0"/>
              <a:t> includes both the claim that certain information should not be collected at all by governments or business firms, and the claim of individuals to control the use of whatever information that is collected about them</a:t>
            </a:r>
            <a:endParaRPr lang="en-US" sz="2800" b="1" dirty="0"/>
          </a:p>
          <a:p>
            <a:endParaRPr lang="en-US" sz="2800" b="1" dirty="0"/>
          </a:p>
          <a:p>
            <a:endParaRPr lang="en-US" sz="2800" b="1" dirty="0"/>
          </a:p>
        </p:txBody>
      </p:sp>
    </p:spTree>
    <p:extLst>
      <p:ext uri="{BB962C8B-B14F-4D97-AF65-F5344CB8AC3E}">
        <p14:creationId xmlns:p14="http://schemas.microsoft.com/office/powerpoint/2010/main" val="655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INFORMATION COLLECTED AT E-COMMERCE SITES</a:t>
            </a:r>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2677656"/>
          </a:xfrm>
          <a:prstGeom prst="rect">
            <a:avLst/>
          </a:prstGeom>
        </p:spPr>
        <p:txBody>
          <a:bodyPr wrap="square">
            <a:spAutoFit/>
          </a:bodyPr>
          <a:lstStyle/>
          <a:p>
            <a:r>
              <a:rPr lang="en-US" sz="2800" b="1" dirty="0"/>
              <a:t>Personally identifiable information (PII)</a:t>
            </a:r>
            <a:r>
              <a:rPr lang="en-US" sz="2800" dirty="0"/>
              <a:t> any data that can be used to identify, locate, or contact an individual</a:t>
            </a:r>
          </a:p>
          <a:p>
            <a:endParaRPr lang="en-US" sz="2800" b="1" dirty="0"/>
          </a:p>
          <a:p>
            <a:r>
              <a:rPr lang="en-US" sz="2800" b="1" dirty="0"/>
              <a:t>Anonymous information</a:t>
            </a:r>
            <a:r>
              <a:rPr lang="en-US" sz="2800" dirty="0"/>
              <a:t> demographic and behavioral information that does not include any personal identifiers</a:t>
            </a:r>
            <a:endParaRPr lang="en-US" sz="2800" b="1" dirty="0"/>
          </a:p>
          <a:p>
            <a:endParaRPr lang="en-US" sz="2800" b="1" dirty="0"/>
          </a:p>
        </p:txBody>
      </p:sp>
      <p:pic>
        <p:nvPicPr>
          <p:cNvPr id="3" name="Picture 2">
            <a:extLst>
              <a:ext uri="{FF2B5EF4-FFF2-40B4-BE49-F238E27FC236}">
                <a16:creationId xmlns:a16="http://schemas.microsoft.com/office/drawing/2014/main" id="{8954CF6D-2C1F-457A-AAD1-25FE1A8E9F06}"/>
              </a:ext>
            </a:extLst>
          </p:cNvPr>
          <p:cNvPicPr>
            <a:picLocks noChangeAspect="1"/>
          </p:cNvPicPr>
          <p:nvPr/>
        </p:nvPicPr>
        <p:blipFill>
          <a:blip r:embed="rId2"/>
          <a:stretch>
            <a:fillRect/>
          </a:stretch>
        </p:blipFill>
        <p:spPr>
          <a:xfrm>
            <a:off x="3193774" y="4210603"/>
            <a:ext cx="6083442" cy="2415484"/>
          </a:xfrm>
          <a:prstGeom prst="rect">
            <a:avLst/>
          </a:prstGeom>
        </p:spPr>
      </p:pic>
    </p:spTree>
    <p:extLst>
      <p:ext uri="{BB962C8B-B14F-4D97-AF65-F5344CB8AC3E}">
        <p14:creationId xmlns:p14="http://schemas.microsoft.com/office/powerpoint/2010/main" val="99196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INFORMATION COLLECTED AT E-COMMERCE SITES</a:t>
            </a:r>
          </a:p>
        </p:txBody>
      </p:sp>
      <p:pic>
        <p:nvPicPr>
          <p:cNvPr id="4" name="Picture 3">
            <a:extLst>
              <a:ext uri="{FF2B5EF4-FFF2-40B4-BE49-F238E27FC236}">
                <a16:creationId xmlns:a16="http://schemas.microsoft.com/office/drawing/2014/main" id="{F927CB23-36BD-4D30-A7D5-F539033E6FBE}"/>
              </a:ext>
            </a:extLst>
          </p:cNvPr>
          <p:cNvPicPr>
            <a:picLocks noChangeAspect="1"/>
          </p:cNvPicPr>
          <p:nvPr/>
        </p:nvPicPr>
        <p:blipFill>
          <a:blip r:embed="rId2"/>
          <a:stretch>
            <a:fillRect/>
          </a:stretch>
        </p:blipFill>
        <p:spPr>
          <a:xfrm>
            <a:off x="3548062" y="1895061"/>
            <a:ext cx="5095875" cy="4857750"/>
          </a:xfrm>
          <a:prstGeom prst="rect">
            <a:avLst/>
          </a:prstGeom>
        </p:spPr>
      </p:pic>
    </p:spTree>
    <p:extLst>
      <p:ext uri="{BB962C8B-B14F-4D97-AF65-F5344CB8AC3E}">
        <p14:creationId xmlns:p14="http://schemas.microsoft.com/office/powerpoint/2010/main" val="189826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INFORMATION COLLECTED AT E-COMMERCE SITES</a:t>
            </a:r>
          </a:p>
        </p:txBody>
      </p:sp>
      <p:pic>
        <p:nvPicPr>
          <p:cNvPr id="2" name="Picture 1">
            <a:extLst>
              <a:ext uri="{FF2B5EF4-FFF2-40B4-BE49-F238E27FC236}">
                <a16:creationId xmlns:a16="http://schemas.microsoft.com/office/drawing/2014/main" id="{675CD0C9-B88E-46B2-A943-AA555D12B9D0}"/>
              </a:ext>
            </a:extLst>
          </p:cNvPr>
          <p:cNvPicPr>
            <a:picLocks noChangeAspect="1"/>
          </p:cNvPicPr>
          <p:nvPr/>
        </p:nvPicPr>
        <p:blipFill>
          <a:blip r:embed="rId2"/>
          <a:stretch>
            <a:fillRect/>
          </a:stretch>
        </p:blipFill>
        <p:spPr>
          <a:xfrm>
            <a:off x="2752256" y="2266122"/>
            <a:ext cx="6179709" cy="4244306"/>
          </a:xfrm>
          <a:prstGeom prst="rect">
            <a:avLst/>
          </a:prstGeom>
        </p:spPr>
      </p:pic>
    </p:spTree>
    <p:extLst>
      <p:ext uri="{BB962C8B-B14F-4D97-AF65-F5344CB8AC3E}">
        <p14:creationId xmlns:p14="http://schemas.microsoft.com/office/powerpoint/2010/main" val="331502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PROFILING AND BEHAVIORAL TARGETING</a:t>
            </a:r>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5570756"/>
          </a:xfrm>
          <a:prstGeom prst="rect">
            <a:avLst/>
          </a:prstGeom>
        </p:spPr>
        <p:txBody>
          <a:bodyPr wrap="square">
            <a:spAutoFit/>
          </a:bodyPr>
          <a:lstStyle/>
          <a:p>
            <a:r>
              <a:rPr lang="en-US" sz="2200" dirty="0"/>
              <a:t>Many Web sites allow third parties—including online advertising networks such as Microsoft Advertising, DoubleClick, and others—to place “third-party” cookies and Web tracking software on a visitor’s computer in order to engage in profiling the user’s behavior across thousands of Web sites. A third-party cookie is used to track users across hundreds or thousands of other Web sites who are members of the advertising network</a:t>
            </a:r>
            <a:endParaRPr lang="en-US" sz="2200" b="1" dirty="0"/>
          </a:p>
          <a:p>
            <a:endParaRPr lang="en-US" sz="2200" b="1" dirty="0"/>
          </a:p>
          <a:p>
            <a:r>
              <a:rPr lang="en-US" sz="2200" b="1" dirty="0"/>
              <a:t>Profiling</a:t>
            </a:r>
            <a:r>
              <a:rPr lang="en-US" sz="2200" dirty="0"/>
              <a:t> the creation of digital images that characterize online individual and group behavior</a:t>
            </a:r>
          </a:p>
          <a:p>
            <a:endParaRPr lang="en-US" sz="2200" b="1" dirty="0"/>
          </a:p>
          <a:p>
            <a:r>
              <a:rPr lang="en-US" sz="2200" b="1" dirty="0"/>
              <a:t>Anonymous profiles</a:t>
            </a:r>
            <a:r>
              <a:rPr lang="en-US" sz="2200" dirty="0"/>
              <a:t> identify people as belonging to highly specific and targeted groups</a:t>
            </a:r>
          </a:p>
          <a:p>
            <a:endParaRPr lang="en-US" sz="2200" b="1" dirty="0"/>
          </a:p>
          <a:p>
            <a:r>
              <a:rPr lang="en-US" sz="2200" b="1" dirty="0"/>
              <a:t>Personal profiles</a:t>
            </a:r>
            <a:r>
              <a:rPr lang="en-US" sz="2200" dirty="0"/>
              <a:t> add a personal e-mail address, postal address, and/or phone number to behavioral data</a:t>
            </a:r>
          </a:p>
          <a:p>
            <a:r>
              <a:rPr lang="en-US" sz="2000" b="1" dirty="0"/>
              <a:t>Deep packet inspection</a:t>
            </a:r>
            <a:r>
              <a:rPr lang="en-US" sz="2000" dirty="0"/>
              <a:t> a technology for recording every key stroke at the ISP level</a:t>
            </a:r>
            <a:endParaRPr lang="en-US" sz="2400" b="1" dirty="0"/>
          </a:p>
          <a:p>
            <a:endParaRPr lang="en-US" sz="2200" b="1" dirty="0"/>
          </a:p>
          <a:p>
            <a:endParaRPr lang="en-US" sz="2800" b="1" dirty="0"/>
          </a:p>
        </p:txBody>
      </p:sp>
    </p:spTree>
    <p:extLst>
      <p:ext uri="{BB962C8B-B14F-4D97-AF65-F5344CB8AC3E}">
        <p14:creationId xmlns:p14="http://schemas.microsoft.com/office/powerpoint/2010/main" val="14043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LEGAL PROTECTIONS</a:t>
            </a:r>
          </a:p>
        </p:txBody>
      </p:sp>
      <p:sp>
        <p:nvSpPr>
          <p:cNvPr id="3" name="Rectangle 2">
            <a:extLst>
              <a:ext uri="{FF2B5EF4-FFF2-40B4-BE49-F238E27FC236}">
                <a16:creationId xmlns:a16="http://schemas.microsoft.com/office/drawing/2014/main" id="{4F940249-44DA-4902-88EF-65A736832BFC}"/>
              </a:ext>
            </a:extLst>
          </p:cNvPr>
          <p:cNvSpPr/>
          <p:nvPr/>
        </p:nvSpPr>
        <p:spPr>
          <a:xfrm>
            <a:off x="556590" y="2072166"/>
            <a:ext cx="11145079" cy="4524315"/>
          </a:xfrm>
          <a:prstGeom prst="rect">
            <a:avLst/>
          </a:prstGeom>
        </p:spPr>
        <p:txBody>
          <a:bodyPr wrap="square">
            <a:spAutoFit/>
          </a:bodyPr>
          <a:lstStyle/>
          <a:p>
            <a:r>
              <a:rPr lang="en-US" b="1" dirty="0"/>
              <a:t>Informed consent</a:t>
            </a:r>
            <a:r>
              <a:rPr lang="en-US" dirty="0"/>
              <a:t>: consent given with knowledge of all material facts needed to make a rational decision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761F331-809C-4994-BDBD-26BEA1FB2887}"/>
              </a:ext>
            </a:extLst>
          </p:cNvPr>
          <p:cNvPicPr>
            <a:picLocks noChangeAspect="1"/>
          </p:cNvPicPr>
          <p:nvPr/>
        </p:nvPicPr>
        <p:blipFill>
          <a:blip r:embed="rId2"/>
          <a:stretch>
            <a:fillRect/>
          </a:stretch>
        </p:blipFill>
        <p:spPr>
          <a:xfrm>
            <a:off x="3081337" y="2762632"/>
            <a:ext cx="6029325" cy="3629025"/>
          </a:xfrm>
          <a:prstGeom prst="rect">
            <a:avLst/>
          </a:prstGeom>
        </p:spPr>
      </p:pic>
    </p:spTree>
    <p:extLst>
      <p:ext uri="{BB962C8B-B14F-4D97-AF65-F5344CB8AC3E}">
        <p14:creationId xmlns:p14="http://schemas.microsoft.com/office/powerpoint/2010/main" val="290387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TYPE OF INTERNET CONNECTION: BROADBAND AND MOBILE IMPACTS</a:t>
            </a:r>
            <a:endParaRPr lang="en-US" b="1" dirty="0"/>
          </a:p>
        </p:txBody>
      </p:sp>
      <p:sp>
        <p:nvSpPr>
          <p:cNvPr id="14" name="Content Placeholder 2"/>
          <p:cNvSpPr>
            <a:spLocks noGrp="1"/>
          </p:cNvSpPr>
          <p:nvPr>
            <p:ph idx="1"/>
          </p:nvPr>
        </p:nvSpPr>
        <p:spPr>
          <a:xfrm>
            <a:off x="371061" y="2027583"/>
            <a:ext cx="11423374" cy="4465982"/>
          </a:xfrm>
        </p:spPr>
        <p:txBody>
          <a:bodyPr>
            <a:normAutofit fontScale="92500" lnSpcReduction="20000"/>
          </a:bodyPr>
          <a:lstStyle/>
          <a:p>
            <a:pPr marL="0" indent="0">
              <a:buNone/>
            </a:pPr>
            <a:r>
              <a:rPr lang="en-US" sz="2800" dirty="0"/>
              <a:t>In 2013, around 85 million households had broadband service in their homes—70% of all households (eMarketer, Inc., 2013e)</a:t>
            </a:r>
          </a:p>
          <a:p>
            <a:pPr marL="0" indent="0">
              <a:buNone/>
            </a:pPr>
            <a:r>
              <a:rPr lang="en-US" sz="2800" dirty="0"/>
              <a:t>Research suggests the broadband audience is different from the dial-up audience: the broadband audience is more educated and affluent</a:t>
            </a:r>
          </a:p>
          <a:p>
            <a:pPr marL="0" indent="0">
              <a:buNone/>
            </a:pPr>
            <a:r>
              <a:rPr lang="en-US" sz="2800" dirty="0"/>
              <a:t>The broadband audience is much more intensely involved with the Internet and much more capable of using the Internet. For marketers, this audience offers unique opportunities for the use of multimedia marketing campaigns, and for the positioning of products especially suited for this audience</a:t>
            </a:r>
          </a:p>
          <a:p>
            <a:pPr marL="0" indent="0">
              <a:buNone/>
            </a:pPr>
            <a:r>
              <a:rPr lang="en-US" sz="2800" dirty="0"/>
              <a:t>On the other hand, the dial-up households still buy products online, visit news sites, and use social network sites—just not as frequently or intensely as broadband households</a:t>
            </a:r>
          </a:p>
        </p:txBody>
      </p:sp>
    </p:spTree>
    <p:extLst>
      <p:ext uri="{BB962C8B-B14F-4D97-AF65-F5344CB8AC3E}">
        <p14:creationId xmlns:p14="http://schemas.microsoft.com/office/powerpoint/2010/main" val="233473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LEGAL PROTECTIONS</a:t>
            </a:r>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523220"/>
          </a:xfrm>
          <a:prstGeom prst="rect">
            <a:avLst/>
          </a:prstGeom>
        </p:spPr>
        <p:txBody>
          <a:bodyPr wrap="square">
            <a:spAutoFit/>
          </a:bodyPr>
          <a:lstStyle/>
          <a:p>
            <a:endParaRPr lang="en-US" sz="2800" b="1" dirty="0"/>
          </a:p>
        </p:txBody>
      </p:sp>
      <p:pic>
        <p:nvPicPr>
          <p:cNvPr id="4" name="Picture 3">
            <a:extLst>
              <a:ext uri="{FF2B5EF4-FFF2-40B4-BE49-F238E27FC236}">
                <a16:creationId xmlns:a16="http://schemas.microsoft.com/office/drawing/2014/main" id="{292C08FF-6033-4FD5-92DD-EFBB0D95166B}"/>
              </a:ext>
            </a:extLst>
          </p:cNvPr>
          <p:cNvPicPr>
            <a:picLocks noChangeAspect="1"/>
          </p:cNvPicPr>
          <p:nvPr/>
        </p:nvPicPr>
        <p:blipFill>
          <a:blip r:embed="rId2"/>
          <a:stretch>
            <a:fillRect/>
          </a:stretch>
        </p:blipFill>
        <p:spPr>
          <a:xfrm>
            <a:off x="2623930" y="1907950"/>
            <a:ext cx="7325225" cy="4718137"/>
          </a:xfrm>
          <a:prstGeom prst="rect">
            <a:avLst/>
          </a:prstGeom>
        </p:spPr>
      </p:pic>
    </p:spTree>
    <p:extLst>
      <p:ext uri="{BB962C8B-B14F-4D97-AF65-F5344CB8AC3E}">
        <p14:creationId xmlns:p14="http://schemas.microsoft.com/office/powerpoint/2010/main" val="366102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LEGAL PROTECTIONS</a:t>
            </a:r>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523220"/>
          </a:xfrm>
          <a:prstGeom prst="rect">
            <a:avLst/>
          </a:prstGeom>
        </p:spPr>
        <p:txBody>
          <a:bodyPr wrap="square">
            <a:spAutoFit/>
          </a:bodyPr>
          <a:lstStyle/>
          <a:p>
            <a:endParaRPr lang="en-US" sz="2800" b="1" dirty="0"/>
          </a:p>
        </p:txBody>
      </p:sp>
      <p:pic>
        <p:nvPicPr>
          <p:cNvPr id="3" name="Picture 2">
            <a:extLst>
              <a:ext uri="{FF2B5EF4-FFF2-40B4-BE49-F238E27FC236}">
                <a16:creationId xmlns:a16="http://schemas.microsoft.com/office/drawing/2014/main" id="{D7652F5A-D678-4718-919F-C0CA579E8796}"/>
              </a:ext>
            </a:extLst>
          </p:cNvPr>
          <p:cNvPicPr>
            <a:picLocks noChangeAspect="1"/>
          </p:cNvPicPr>
          <p:nvPr/>
        </p:nvPicPr>
        <p:blipFill>
          <a:blip r:embed="rId2"/>
          <a:stretch>
            <a:fillRect/>
          </a:stretch>
        </p:blipFill>
        <p:spPr>
          <a:xfrm>
            <a:off x="3076575" y="2013950"/>
            <a:ext cx="6038850" cy="4772025"/>
          </a:xfrm>
          <a:prstGeom prst="rect">
            <a:avLst/>
          </a:prstGeom>
        </p:spPr>
      </p:pic>
    </p:spTree>
    <p:extLst>
      <p:ext uri="{BB962C8B-B14F-4D97-AF65-F5344CB8AC3E}">
        <p14:creationId xmlns:p14="http://schemas.microsoft.com/office/powerpoint/2010/main" val="59710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b="1" dirty="0"/>
              <a:t>LEGAL PROTECTIONS – FEDERAL TRADE COMMISSIONS (FTC)</a:t>
            </a:r>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523220"/>
          </a:xfrm>
          <a:prstGeom prst="rect">
            <a:avLst/>
          </a:prstGeom>
        </p:spPr>
        <p:txBody>
          <a:bodyPr wrap="square">
            <a:spAutoFit/>
          </a:bodyPr>
          <a:lstStyle/>
          <a:p>
            <a:endParaRPr lang="en-US" sz="2800" b="1" dirty="0"/>
          </a:p>
        </p:txBody>
      </p:sp>
      <p:pic>
        <p:nvPicPr>
          <p:cNvPr id="4" name="Picture 3">
            <a:extLst>
              <a:ext uri="{FF2B5EF4-FFF2-40B4-BE49-F238E27FC236}">
                <a16:creationId xmlns:a16="http://schemas.microsoft.com/office/drawing/2014/main" id="{B6F1CF37-B881-4256-93B7-6E839BEB0BB6}"/>
              </a:ext>
            </a:extLst>
          </p:cNvPr>
          <p:cNvPicPr>
            <a:picLocks noChangeAspect="1"/>
          </p:cNvPicPr>
          <p:nvPr/>
        </p:nvPicPr>
        <p:blipFill>
          <a:blip r:embed="rId2"/>
          <a:stretch>
            <a:fillRect/>
          </a:stretch>
        </p:blipFill>
        <p:spPr>
          <a:xfrm>
            <a:off x="3620328" y="2320579"/>
            <a:ext cx="5682698" cy="4423726"/>
          </a:xfrm>
          <a:prstGeom prst="rect">
            <a:avLst/>
          </a:prstGeom>
        </p:spPr>
      </p:pic>
    </p:spTree>
    <p:extLst>
      <p:ext uri="{BB962C8B-B14F-4D97-AF65-F5344CB8AC3E}">
        <p14:creationId xmlns:p14="http://schemas.microsoft.com/office/powerpoint/2010/main" val="233337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LEGAL PROTECTIONS – SAFE HARBOR</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4893647"/>
          </a:xfrm>
          <a:prstGeom prst="rect">
            <a:avLst/>
          </a:prstGeom>
        </p:spPr>
        <p:txBody>
          <a:bodyPr wrap="square">
            <a:spAutoFit/>
          </a:bodyPr>
          <a:lstStyle/>
          <a:p>
            <a:r>
              <a:rPr lang="en-US" sz="2400" dirty="0"/>
              <a:t>Safe harbor framework was developed for U.S. firms while working with European Commission. A safe harbor is a private self-regulating policy and enforcement mechanism that meets the objectives of government regulators and legislation, but does not involve government regulation or enforcement. </a:t>
            </a:r>
          </a:p>
          <a:p>
            <a:endParaRPr lang="en-US" sz="2400" dirty="0"/>
          </a:p>
          <a:p>
            <a:r>
              <a:rPr lang="en-US" sz="2400" dirty="0"/>
              <a:t>The government plays a role in certifying safe harbors, however. Organizations that decide to participate in the safe harbor program must develop policies that meet European standards, and they must publicly sign on to a Web-based register maintained by the Department of Commerce. Enforcement occurs in the United States and relies to a large extent on self-policing and regulation, backed up by government enforcement of fair trade statutes. For more information on the safe harbor procedures and the E.U. Data Directive, see www.export.gov/safeharbor. </a:t>
            </a:r>
          </a:p>
          <a:p>
            <a:endParaRPr lang="en-US" sz="2400" b="1" dirty="0"/>
          </a:p>
        </p:txBody>
      </p:sp>
    </p:spTree>
    <p:extLst>
      <p:ext uri="{BB962C8B-B14F-4D97-AF65-F5344CB8AC3E}">
        <p14:creationId xmlns:p14="http://schemas.microsoft.com/office/powerpoint/2010/main" val="386910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INTELLECTUAL PROPERTY RIGHTS</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5755422"/>
          </a:xfrm>
          <a:prstGeom prst="rect">
            <a:avLst/>
          </a:prstGeom>
        </p:spPr>
        <p:txBody>
          <a:bodyPr wrap="square">
            <a:spAutoFit/>
          </a:bodyPr>
          <a:lstStyle/>
          <a:p>
            <a:r>
              <a:rPr lang="en-US" sz="2600" dirty="0"/>
              <a:t>Intellectual Property (IP) is a legal term that has been associated with industrial property with copyrights and other rights in the similar field. It is a process where someone creates anything from their mind like inventions, literary, artistic works, designs, symbols, names and images which are used in E-commerce</a:t>
            </a:r>
          </a:p>
          <a:p>
            <a:endParaRPr lang="en-US" sz="2600" dirty="0"/>
          </a:p>
          <a:p>
            <a:r>
              <a:rPr lang="en-US" sz="2600" dirty="0"/>
              <a:t>The goal of intellectual property law is to balance two competing interests—the public and the private. The public interest is served by the creation and distribution of inventions, works of art, music, literature, and other forms of intellectual expression. The private interest is served by rewarding people for creating these works through the creation of a time-limited monopoly granting exclusive use to the creator</a:t>
            </a:r>
          </a:p>
          <a:p>
            <a:endParaRPr lang="en-US" sz="2800" dirty="0"/>
          </a:p>
          <a:p>
            <a:endParaRPr lang="en-US" sz="2800" b="1" dirty="0"/>
          </a:p>
        </p:txBody>
      </p:sp>
    </p:spTree>
    <p:extLst>
      <p:ext uri="{BB962C8B-B14F-4D97-AF65-F5344CB8AC3E}">
        <p14:creationId xmlns:p14="http://schemas.microsoft.com/office/powerpoint/2010/main" val="13818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INTELLECTUAL PROPERTY RIGHTS</a:t>
            </a:r>
            <a:endParaRPr lang="en-US" b="1" dirty="0"/>
          </a:p>
        </p:txBody>
      </p:sp>
      <p:pic>
        <p:nvPicPr>
          <p:cNvPr id="3" name="Picture 2">
            <a:extLst>
              <a:ext uri="{FF2B5EF4-FFF2-40B4-BE49-F238E27FC236}">
                <a16:creationId xmlns:a16="http://schemas.microsoft.com/office/drawing/2014/main" id="{AD8ED3A3-6498-4912-B506-FB2156DF562D}"/>
              </a:ext>
            </a:extLst>
          </p:cNvPr>
          <p:cNvPicPr>
            <a:picLocks noChangeAspect="1"/>
          </p:cNvPicPr>
          <p:nvPr/>
        </p:nvPicPr>
        <p:blipFill>
          <a:blip r:embed="rId2"/>
          <a:stretch>
            <a:fillRect/>
          </a:stretch>
        </p:blipFill>
        <p:spPr>
          <a:xfrm>
            <a:off x="3127513" y="1924174"/>
            <a:ext cx="5420139" cy="4836263"/>
          </a:xfrm>
          <a:prstGeom prst="rect">
            <a:avLst/>
          </a:prstGeom>
        </p:spPr>
      </p:pic>
    </p:spTree>
    <p:extLst>
      <p:ext uri="{BB962C8B-B14F-4D97-AF65-F5344CB8AC3E}">
        <p14:creationId xmlns:p14="http://schemas.microsoft.com/office/powerpoint/2010/main" val="199168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TYPES OF INTELLECTUAL PROPERTY PROTECTION</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4493538"/>
          </a:xfrm>
          <a:prstGeom prst="rect">
            <a:avLst/>
          </a:prstGeom>
        </p:spPr>
        <p:txBody>
          <a:bodyPr wrap="square">
            <a:spAutoFit/>
          </a:bodyPr>
          <a:lstStyle/>
          <a:p>
            <a:r>
              <a:rPr lang="en-US" sz="2600" b="1" dirty="0"/>
              <a:t>Copyright law</a:t>
            </a:r>
            <a:r>
              <a:rPr lang="en-US" sz="2600" dirty="0"/>
              <a:t> protects original forms of expression such as writings, art, drawings, photographs, music, motion pictures, performances, and computer programs from being copied by others for a minimum of 70 years</a:t>
            </a:r>
          </a:p>
          <a:p>
            <a:endParaRPr lang="en-US" sz="2600" b="1" dirty="0"/>
          </a:p>
          <a:p>
            <a:r>
              <a:rPr lang="en-US" sz="2600" dirty="0"/>
              <a:t>Copyright protection is clear-cut: it protects against copying of entire programs or their parts. Damages and relief are readily obtained for infringement. The drawback to copyright protection is that the underlying ideas behind a work are not protected, only their expression in a work. A competitor can view the source code on your Web site to see how various effects were created and then reuse those techniques to create a different Web site without infringing on your copyright.</a:t>
            </a:r>
            <a:endParaRPr lang="en-US" sz="2600" b="1" dirty="0"/>
          </a:p>
        </p:txBody>
      </p:sp>
    </p:spTree>
    <p:extLst>
      <p:ext uri="{BB962C8B-B14F-4D97-AF65-F5344CB8AC3E}">
        <p14:creationId xmlns:p14="http://schemas.microsoft.com/office/powerpoint/2010/main" val="16490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TYPES OF INTELLECTUAL PROPERTY PROTECTION</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4401205"/>
          </a:xfrm>
          <a:prstGeom prst="rect">
            <a:avLst/>
          </a:prstGeom>
        </p:spPr>
        <p:txBody>
          <a:bodyPr wrap="square">
            <a:spAutoFit/>
          </a:bodyPr>
          <a:lstStyle/>
          <a:p>
            <a:r>
              <a:rPr lang="en-US" sz="2800" b="1" dirty="0"/>
              <a:t>Look and Feel</a:t>
            </a:r>
          </a:p>
          <a:p>
            <a:endParaRPr lang="en-US" sz="2800" b="1" dirty="0"/>
          </a:p>
          <a:p>
            <a:r>
              <a:rPr lang="en-US" sz="2800" dirty="0"/>
              <a:t>“Look and feel” copyright infringement lawsuits are precisely about the distinction between an idea and its expression. For instance, in 1988, Apple Computer sued Microsoft Corporation and Hewlett-Packard Inc. for infringing Apple’s copyright on the Macintosh interface. Among other claims, Apple claimed that the defendants copied the expression of overlapping windows. Apple failed to patent the idea of overlapping windows when it invented this method of presenting information on a computer screen in the late 1960s</a:t>
            </a:r>
            <a:endParaRPr lang="en-US" sz="2600" b="1" dirty="0"/>
          </a:p>
        </p:txBody>
      </p:sp>
    </p:spTree>
    <p:extLst>
      <p:ext uri="{BB962C8B-B14F-4D97-AF65-F5344CB8AC3E}">
        <p14:creationId xmlns:p14="http://schemas.microsoft.com/office/powerpoint/2010/main" val="108710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TYPES OF INTELLECTUAL PROPERTY PROTECTION</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4401205"/>
          </a:xfrm>
          <a:prstGeom prst="rect">
            <a:avLst/>
          </a:prstGeom>
        </p:spPr>
        <p:txBody>
          <a:bodyPr wrap="square">
            <a:spAutoFit/>
          </a:bodyPr>
          <a:lstStyle/>
          <a:p>
            <a:r>
              <a:rPr lang="en-US" sz="2800" b="1" dirty="0"/>
              <a:t>Fair Use Doctrine</a:t>
            </a:r>
          </a:p>
          <a:p>
            <a:endParaRPr lang="en-US" sz="2800" b="1" dirty="0"/>
          </a:p>
          <a:p>
            <a:r>
              <a:rPr lang="en-US" sz="2800" dirty="0"/>
              <a:t>The doctrine of fair use permits teachers and writers to use copyrighted materials without permission under certain circumstances</a:t>
            </a:r>
          </a:p>
          <a:p>
            <a:endParaRPr lang="en-US" sz="2800" b="1" dirty="0"/>
          </a:p>
          <a:p>
            <a:r>
              <a:rPr lang="en-US" sz="2800" b="1" dirty="0"/>
              <a:t>The Digital Millennium Copyright Act of 1998</a:t>
            </a:r>
          </a:p>
          <a:p>
            <a:endParaRPr lang="en-US" sz="2800" b="1" dirty="0"/>
          </a:p>
          <a:p>
            <a:r>
              <a:rPr lang="en-US" sz="2800" dirty="0"/>
              <a:t>The Digital Millennium Copyright Act (DMCA) of 1998 was the first major effort to adjust the copyright laws to the Internet age</a:t>
            </a:r>
            <a:endParaRPr lang="en-US" sz="2800" b="1" dirty="0"/>
          </a:p>
        </p:txBody>
      </p:sp>
    </p:spTree>
    <p:extLst>
      <p:ext uri="{BB962C8B-B14F-4D97-AF65-F5344CB8AC3E}">
        <p14:creationId xmlns:p14="http://schemas.microsoft.com/office/powerpoint/2010/main" val="274203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TYPES OF INTELLECTUAL PROPERTY PROTECTION</a:t>
            </a:r>
            <a:endParaRPr lang="en-US" b="1" dirty="0"/>
          </a:p>
        </p:txBody>
      </p:sp>
      <p:pic>
        <p:nvPicPr>
          <p:cNvPr id="3" name="Picture 2">
            <a:extLst>
              <a:ext uri="{FF2B5EF4-FFF2-40B4-BE49-F238E27FC236}">
                <a16:creationId xmlns:a16="http://schemas.microsoft.com/office/drawing/2014/main" id="{FE8424A0-A7AD-4992-A2D9-9602664FBFD8}"/>
              </a:ext>
            </a:extLst>
          </p:cNvPr>
          <p:cNvPicPr>
            <a:picLocks noChangeAspect="1"/>
          </p:cNvPicPr>
          <p:nvPr/>
        </p:nvPicPr>
        <p:blipFill>
          <a:blip r:embed="rId2"/>
          <a:stretch>
            <a:fillRect/>
          </a:stretch>
        </p:blipFill>
        <p:spPr>
          <a:xfrm>
            <a:off x="2451648" y="1934818"/>
            <a:ext cx="6739790" cy="4731025"/>
          </a:xfrm>
          <a:prstGeom prst="rect">
            <a:avLst/>
          </a:prstGeom>
        </p:spPr>
      </p:pic>
    </p:spTree>
    <p:extLst>
      <p:ext uri="{BB962C8B-B14F-4D97-AF65-F5344CB8AC3E}">
        <p14:creationId xmlns:p14="http://schemas.microsoft.com/office/powerpoint/2010/main" val="37569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CONSUMER BEHAVIOR MODELS</a:t>
            </a:r>
            <a:endParaRPr lang="en-US" b="1" dirty="0"/>
          </a:p>
        </p:txBody>
      </p:sp>
      <p:sp>
        <p:nvSpPr>
          <p:cNvPr id="14" name="Content Placeholder 2"/>
          <p:cNvSpPr>
            <a:spLocks noGrp="1"/>
          </p:cNvSpPr>
          <p:nvPr>
            <p:ph idx="1"/>
          </p:nvPr>
        </p:nvSpPr>
        <p:spPr>
          <a:xfrm>
            <a:off x="371061" y="2027583"/>
            <a:ext cx="11423374" cy="4465982"/>
          </a:xfrm>
        </p:spPr>
        <p:txBody>
          <a:bodyPr>
            <a:normAutofit/>
          </a:bodyPr>
          <a:lstStyle/>
          <a:p>
            <a:pPr marL="0" indent="0">
              <a:buNone/>
            </a:pPr>
            <a:r>
              <a:rPr lang="en-US" sz="2800" dirty="0"/>
              <a:t>Once firms have an understanding of who is online, they need to focus on how consumers behave online. The study of consumer behavior is a social science discipline that attempts to model and understand the behavior of humans in a marketplace</a:t>
            </a:r>
          </a:p>
          <a:p>
            <a:pPr marL="0" indent="0">
              <a:buNone/>
            </a:pPr>
            <a:endParaRPr lang="en-US" sz="2800" dirty="0"/>
          </a:p>
          <a:p>
            <a:pPr marL="0" indent="0">
              <a:buNone/>
            </a:pPr>
            <a:r>
              <a:rPr lang="en-US" sz="2800" dirty="0"/>
              <a:t>General consumer behavior model that takes into account a wide range of factors that influence a consumer’s marketplace decisions</a:t>
            </a:r>
          </a:p>
        </p:txBody>
      </p:sp>
    </p:spTree>
    <p:extLst>
      <p:ext uri="{BB962C8B-B14F-4D97-AF65-F5344CB8AC3E}">
        <p14:creationId xmlns:p14="http://schemas.microsoft.com/office/powerpoint/2010/main" val="1992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TYPES OF INTELLECTUAL PROPERTY PROTECTION :</a:t>
            </a:r>
            <a:br>
              <a:rPr lang="en-US" sz="3200" b="1" dirty="0"/>
            </a:br>
            <a:r>
              <a:rPr lang="en-US" sz="3200" b="1" dirty="0"/>
              <a:t>PATENT</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3108543"/>
          </a:xfrm>
          <a:prstGeom prst="rect">
            <a:avLst/>
          </a:prstGeom>
        </p:spPr>
        <p:txBody>
          <a:bodyPr wrap="square">
            <a:spAutoFit/>
          </a:bodyPr>
          <a:lstStyle/>
          <a:p>
            <a:r>
              <a:rPr lang="en-US" sz="2800" dirty="0"/>
              <a:t>A </a:t>
            </a:r>
            <a:r>
              <a:rPr lang="en-US" sz="2800" b="1" dirty="0"/>
              <a:t>patent</a:t>
            </a:r>
            <a:r>
              <a:rPr lang="en-US" sz="2800" dirty="0"/>
              <a:t> grants the owner a 20-year exclusive monopoly on the ideas behind an invention. The congressional intent behind patent law was to ensure that inventors of new machines, devices, or industrial methods would receive the full financial and other rewards of their labor and still make widespread use of the invention possible by providing detailed diagrams for those wishing to use the idea under license from the patent’s owner</a:t>
            </a:r>
            <a:endParaRPr lang="en-US" sz="2800" b="1" dirty="0"/>
          </a:p>
        </p:txBody>
      </p:sp>
    </p:spTree>
    <p:extLst>
      <p:ext uri="{BB962C8B-B14F-4D97-AF65-F5344CB8AC3E}">
        <p14:creationId xmlns:p14="http://schemas.microsoft.com/office/powerpoint/2010/main" val="2508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TYPES OF INTELLECTUAL PROPERTY PROTECTION</a:t>
            </a:r>
            <a:endParaRPr lang="en-US" b="1" dirty="0"/>
          </a:p>
        </p:txBody>
      </p:sp>
      <p:pic>
        <p:nvPicPr>
          <p:cNvPr id="3" name="Picture 2">
            <a:extLst>
              <a:ext uri="{FF2B5EF4-FFF2-40B4-BE49-F238E27FC236}">
                <a16:creationId xmlns:a16="http://schemas.microsoft.com/office/drawing/2014/main" id="{5EFDBB45-CD14-4538-8FF5-99C8A96F8525}"/>
              </a:ext>
            </a:extLst>
          </p:cNvPr>
          <p:cNvPicPr>
            <a:picLocks noChangeAspect="1"/>
          </p:cNvPicPr>
          <p:nvPr/>
        </p:nvPicPr>
        <p:blipFill>
          <a:blip r:embed="rId2"/>
          <a:stretch>
            <a:fillRect/>
          </a:stretch>
        </p:blipFill>
        <p:spPr>
          <a:xfrm>
            <a:off x="2642980" y="1895061"/>
            <a:ext cx="6667500" cy="4848225"/>
          </a:xfrm>
          <a:prstGeom prst="rect">
            <a:avLst/>
          </a:prstGeom>
        </p:spPr>
      </p:pic>
    </p:spTree>
    <p:extLst>
      <p:ext uri="{BB962C8B-B14F-4D97-AF65-F5344CB8AC3E}">
        <p14:creationId xmlns:p14="http://schemas.microsoft.com/office/powerpoint/2010/main" val="40757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TYPES OF INTELLECTUAL PROPERTY PROTECTION</a:t>
            </a:r>
            <a:endParaRPr lang="en-US" b="1" dirty="0"/>
          </a:p>
        </p:txBody>
      </p:sp>
      <p:pic>
        <p:nvPicPr>
          <p:cNvPr id="2" name="Picture 1">
            <a:extLst>
              <a:ext uri="{FF2B5EF4-FFF2-40B4-BE49-F238E27FC236}">
                <a16:creationId xmlns:a16="http://schemas.microsoft.com/office/drawing/2014/main" id="{C186120D-1B76-4663-9C7D-CDA2B4185F4A}"/>
              </a:ext>
            </a:extLst>
          </p:cNvPr>
          <p:cNvPicPr>
            <a:picLocks noChangeAspect="1"/>
          </p:cNvPicPr>
          <p:nvPr/>
        </p:nvPicPr>
        <p:blipFill>
          <a:blip r:embed="rId2"/>
          <a:stretch>
            <a:fillRect/>
          </a:stretch>
        </p:blipFill>
        <p:spPr>
          <a:xfrm>
            <a:off x="1649066" y="2267850"/>
            <a:ext cx="8612531" cy="3875639"/>
          </a:xfrm>
          <a:prstGeom prst="rect">
            <a:avLst/>
          </a:prstGeom>
        </p:spPr>
      </p:pic>
    </p:spTree>
    <p:extLst>
      <p:ext uri="{BB962C8B-B14F-4D97-AF65-F5344CB8AC3E}">
        <p14:creationId xmlns:p14="http://schemas.microsoft.com/office/powerpoint/2010/main" val="391925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TYPES OF INTELLECTUAL PROPERTY PROTECTION :</a:t>
            </a:r>
            <a:br>
              <a:rPr lang="en-US" sz="3200" b="1" dirty="0"/>
            </a:br>
            <a:r>
              <a:rPr lang="en-US" sz="3200" b="1" dirty="0"/>
              <a:t>TRADEMARK</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3970318"/>
          </a:xfrm>
          <a:prstGeom prst="rect">
            <a:avLst/>
          </a:prstGeom>
        </p:spPr>
        <p:txBody>
          <a:bodyPr wrap="square">
            <a:spAutoFit/>
          </a:bodyPr>
          <a:lstStyle/>
          <a:p>
            <a:r>
              <a:rPr lang="en-US" sz="2800" b="1" dirty="0"/>
              <a:t>Trademark</a:t>
            </a:r>
            <a:r>
              <a:rPr lang="en-US" sz="2800" dirty="0"/>
              <a:t> law is a form of intellectual property protection for trademarks—a mark used to identify and distinguish goods and indicate their source. The purpose of trademark law is twofold. First, trademark law protects the public in the marketplace by ensuring that it gets what it pays for and wants to receive. Second, trademark law protects the owner—who has spent time, money, and energy bringing the product to the marketplace—against piracy and misappropriation. Trademarks have been extended from single words to pictures, shapes, packaging, and colors</a:t>
            </a:r>
            <a:endParaRPr lang="en-US" sz="2800" b="1" dirty="0"/>
          </a:p>
        </p:txBody>
      </p:sp>
    </p:spTree>
    <p:extLst>
      <p:ext uri="{BB962C8B-B14F-4D97-AF65-F5344CB8AC3E}">
        <p14:creationId xmlns:p14="http://schemas.microsoft.com/office/powerpoint/2010/main" val="36157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TYPES OF INTELLECTUAL PROPERTY PROTECTION :</a:t>
            </a:r>
            <a:br>
              <a:rPr lang="en-US" sz="3200" b="1" dirty="0"/>
            </a:br>
            <a:r>
              <a:rPr lang="en-US" sz="3200" b="1" dirty="0"/>
              <a:t>TRADEMARK</a:t>
            </a:r>
            <a:endParaRPr lang="en-US" b="1" dirty="0"/>
          </a:p>
        </p:txBody>
      </p:sp>
      <p:pic>
        <p:nvPicPr>
          <p:cNvPr id="3" name="Picture 2">
            <a:extLst>
              <a:ext uri="{FF2B5EF4-FFF2-40B4-BE49-F238E27FC236}">
                <a16:creationId xmlns:a16="http://schemas.microsoft.com/office/drawing/2014/main" id="{E2F30EE7-4D96-485B-B73B-B551B9C74699}"/>
              </a:ext>
            </a:extLst>
          </p:cNvPr>
          <p:cNvPicPr>
            <a:picLocks noChangeAspect="1"/>
          </p:cNvPicPr>
          <p:nvPr/>
        </p:nvPicPr>
        <p:blipFill>
          <a:blip r:embed="rId2"/>
          <a:stretch>
            <a:fillRect/>
          </a:stretch>
        </p:blipFill>
        <p:spPr>
          <a:xfrm>
            <a:off x="3337470" y="1934818"/>
            <a:ext cx="4947212" cy="4884702"/>
          </a:xfrm>
          <a:prstGeom prst="rect">
            <a:avLst/>
          </a:prstGeom>
        </p:spPr>
      </p:pic>
    </p:spTree>
    <p:extLst>
      <p:ext uri="{BB962C8B-B14F-4D97-AF65-F5344CB8AC3E}">
        <p14:creationId xmlns:p14="http://schemas.microsoft.com/office/powerpoint/2010/main" val="296026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E-COMMERCE : GOVERNANCE</a:t>
            </a:r>
            <a:endParaRPr lang="en-US" b="1" dirty="0"/>
          </a:p>
        </p:txBody>
      </p:sp>
      <p:sp>
        <p:nvSpPr>
          <p:cNvPr id="2" name="Rectangle 1">
            <a:extLst>
              <a:ext uri="{FF2B5EF4-FFF2-40B4-BE49-F238E27FC236}">
                <a16:creationId xmlns:a16="http://schemas.microsoft.com/office/drawing/2014/main" id="{33C8BB3C-39FF-4940-B3A6-0DC0F3A6D412}"/>
              </a:ext>
            </a:extLst>
          </p:cNvPr>
          <p:cNvSpPr/>
          <p:nvPr/>
        </p:nvSpPr>
        <p:spPr>
          <a:xfrm>
            <a:off x="649354" y="1934818"/>
            <a:ext cx="10323445" cy="3970318"/>
          </a:xfrm>
          <a:prstGeom prst="rect">
            <a:avLst/>
          </a:prstGeom>
        </p:spPr>
        <p:txBody>
          <a:bodyPr wrap="square">
            <a:spAutoFit/>
          </a:bodyPr>
          <a:lstStyle/>
          <a:p>
            <a:r>
              <a:rPr lang="en-US" sz="2800" b="1" dirty="0"/>
              <a:t>Governance</a:t>
            </a:r>
            <a:r>
              <a:rPr lang="en-US" sz="2800" dirty="0"/>
              <a:t> has to do with social control: Who will control the Internet? Who will control the processes of e-commerce, the content, and the activities? What elements will be controlled, and how will the controls be implemented? </a:t>
            </a:r>
          </a:p>
          <a:p>
            <a:endParaRPr lang="en-US" sz="2800" dirty="0"/>
          </a:p>
          <a:p>
            <a:r>
              <a:rPr lang="en-US" sz="2800" dirty="0"/>
              <a:t>A natural question arises and needs to be answered: Why do we as a society need to “control” e-commerce? Because e-commerce and the Internet are so closely intertwined (though not identical), controlling e-commerce also involves regulating the Internet</a:t>
            </a:r>
            <a:endParaRPr lang="en-US" sz="2800" b="1" dirty="0"/>
          </a:p>
        </p:txBody>
      </p:sp>
    </p:spTree>
    <p:extLst>
      <p:ext uri="{BB962C8B-B14F-4D97-AF65-F5344CB8AC3E}">
        <p14:creationId xmlns:p14="http://schemas.microsoft.com/office/powerpoint/2010/main" val="38483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59" y="466343"/>
            <a:ext cx="10103457" cy="1428718"/>
          </a:xfrm>
        </p:spPr>
        <p:txBody>
          <a:bodyPr/>
          <a:lstStyle/>
          <a:p>
            <a:r>
              <a:rPr lang="en-US" sz="3200" b="1" dirty="0"/>
              <a:t>WHO GOVERNS THE INTERNET AND E-COMMERCE?</a:t>
            </a:r>
            <a:endParaRPr lang="en-US" b="1" dirty="0"/>
          </a:p>
        </p:txBody>
      </p:sp>
      <p:pic>
        <p:nvPicPr>
          <p:cNvPr id="3" name="Picture 2">
            <a:extLst>
              <a:ext uri="{FF2B5EF4-FFF2-40B4-BE49-F238E27FC236}">
                <a16:creationId xmlns:a16="http://schemas.microsoft.com/office/drawing/2014/main" id="{C2CB9ABB-298C-4011-92BB-67E4BE1F9DC9}"/>
              </a:ext>
            </a:extLst>
          </p:cNvPr>
          <p:cNvPicPr>
            <a:picLocks noChangeAspect="1"/>
          </p:cNvPicPr>
          <p:nvPr/>
        </p:nvPicPr>
        <p:blipFill>
          <a:blip r:embed="rId2"/>
          <a:stretch>
            <a:fillRect/>
          </a:stretch>
        </p:blipFill>
        <p:spPr>
          <a:xfrm>
            <a:off x="2782318" y="2067988"/>
            <a:ext cx="6057515" cy="4663949"/>
          </a:xfrm>
          <a:prstGeom prst="rect">
            <a:avLst/>
          </a:prstGeom>
        </p:spPr>
      </p:pic>
    </p:spTree>
    <p:extLst>
      <p:ext uri="{BB962C8B-B14F-4D97-AF65-F5344CB8AC3E}">
        <p14:creationId xmlns:p14="http://schemas.microsoft.com/office/powerpoint/2010/main" val="24630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CONSUMER BEHAVIOR MODELS</a:t>
            </a:r>
            <a:endParaRPr lang="en-US" b="1" dirty="0"/>
          </a:p>
        </p:txBody>
      </p:sp>
      <p:pic>
        <p:nvPicPr>
          <p:cNvPr id="2" name="Picture 1">
            <a:extLst>
              <a:ext uri="{FF2B5EF4-FFF2-40B4-BE49-F238E27FC236}">
                <a16:creationId xmlns:a16="http://schemas.microsoft.com/office/drawing/2014/main" id="{A94CBFA7-2034-4DBD-812E-9154C8C4C783}"/>
              </a:ext>
            </a:extLst>
          </p:cNvPr>
          <p:cNvPicPr>
            <a:picLocks noChangeAspect="1"/>
          </p:cNvPicPr>
          <p:nvPr/>
        </p:nvPicPr>
        <p:blipFill>
          <a:blip r:embed="rId2"/>
          <a:stretch>
            <a:fillRect/>
          </a:stretch>
        </p:blipFill>
        <p:spPr>
          <a:xfrm>
            <a:off x="2729949" y="2124999"/>
            <a:ext cx="7171164" cy="4567694"/>
          </a:xfrm>
          <a:prstGeom prst="rect">
            <a:avLst/>
          </a:prstGeom>
        </p:spPr>
      </p:pic>
    </p:spTree>
    <p:extLst>
      <p:ext uri="{BB962C8B-B14F-4D97-AF65-F5344CB8AC3E}">
        <p14:creationId xmlns:p14="http://schemas.microsoft.com/office/powerpoint/2010/main" val="36094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b="1" dirty="0"/>
              <a:t>ONLINE PURCHASING DECISION</a:t>
            </a:r>
          </a:p>
        </p:txBody>
      </p:sp>
      <p:pic>
        <p:nvPicPr>
          <p:cNvPr id="4" name="Picture 3">
            <a:extLst>
              <a:ext uri="{FF2B5EF4-FFF2-40B4-BE49-F238E27FC236}">
                <a16:creationId xmlns:a16="http://schemas.microsoft.com/office/drawing/2014/main" id="{CA53979C-3C8B-4C23-8EB2-349A9ABC7E38}"/>
              </a:ext>
            </a:extLst>
          </p:cNvPr>
          <p:cNvPicPr>
            <a:picLocks noChangeAspect="1"/>
          </p:cNvPicPr>
          <p:nvPr/>
        </p:nvPicPr>
        <p:blipFill>
          <a:blip r:embed="rId2"/>
          <a:stretch>
            <a:fillRect/>
          </a:stretch>
        </p:blipFill>
        <p:spPr>
          <a:xfrm>
            <a:off x="1828800" y="1950940"/>
            <a:ext cx="7993133" cy="4582382"/>
          </a:xfrm>
          <a:prstGeom prst="rect">
            <a:avLst/>
          </a:prstGeom>
        </p:spPr>
      </p:pic>
    </p:spTree>
    <p:extLst>
      <p:ext uri="{BB962C8B-B14F-4D97-AF65-F5344CB8AC3E}">
        <p14:creationId xmlns:p14="http://schemas.microsoft.com/office/powerpoint/2010/main" val="107395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4333</TotalTime>
  <Words>3353</Words>
  <Application>Microsoft Office PowerPoint</Application>
  <PresentationFormat>Widescreen</PresentationFormat>
  <Paragraphs>216</Paragraphs>
  <Slides>76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Wingdings</vt:lpstr>
      <vt:lpstr>Educational subjects 16x9</vt:lpstr>
      <vt:lpstr>E-COMMERCE (ECM-133)</vt:lpstr>
      <vt:lpstr>UNIT III BUSINESS CONCEPTS AND SOCIAL ISSUES</vt:lpstr>
      <vt:lpstr>UNIT III BUSINESS CONCEPTS AND SOCIAL ISSUES</vt:lpstr>
      <vt:lpstr>E-COMMERCE MARKETING AND ADVERTISING CONCEPTS</vt:lpstr>
      <vt:lpstr>INTERNET TRAFFIC PATTERNS: THE ONLINE CONSUMER PROFILE</vt:lpstr>
      <vt:lpstr>TYPE OF INTERNET CONNECTION: BROADBAND AND MOBILE IMPACTS</vt:lpstr>
      <vt:lpstr>CONSUMER BEHAVIOR MODELS</vt:lpstr>
      <vt:lpstr>CONSUMER BEHAVIOR MODELS</vt:lpstr>
      <vt:lpstr>ONLINE PURCHASING DECISION</vt:lpstr>
      <vt:lpstr>ONLINE MARKETING AND INTERNET ADVERTISING TOOLS</vt:lpstr>
      <vt:lpstr>INTERNET MARKETING TECHNOLOGIES</vt:lpstr>
      <vt:lpstr>INTERNET MARKETING TECHNOLOGIES</vt:lpstr>
      <vt:lpstr>INTERNET MARKETING TECHNOLOGIES</vt:lpstr>
      <vt:lpstr>INTERNET MARKETING TECHNOLOGIES</vt:lpstr>
      <vt:lpstr>INTERNET MARKETING TECHNOLOGIES</vt:lpstr>
      <vt:lpstr>INTERNET MARKETING TECHNOLOGIES</vt:lpstr>
      <vt:lpstr>INTERNET MARKETING TECHNOLOGIES</vt:lpstr>
      <vt:lpstr>COST AND BENEFITS OF ONLINE MARKETING</vt:lpstr>
      <vt:lpstr>COST AND BENEFITS OF ONLINE MARKETING</vt:lpstr>
      <vt:lpstr>UNIT III BUSINESS CONCEPTS AND SOCIAL ISSUES</vt:lpstr>
      <vt:lpstr>INTRODUCTION TO SOCIAL, MOBILE AND LOCAL MARKETING</vt:lpstr>
      <vt:lpstr>INTRODUCTION TO SOCIAL, MOBILE AND LOCAL MARKETING</vt:lpstr>
      <vt:lpstr>INTRODUCTION TO SOCIAL, MOBILE AND LOCAL MARKETING</vt:lpstr>
      <vt:lpstr>SOCIAL, MOBILE AND LOCAL MARKETING</vt:lpstr>
      <vt:lpstr>SOCIAL MARKETING</vt:lpstr>
      <vt:lpstr>SOCIAL MARKETING PLAYERS</vt:lpstr>
      <vt:lpstr>SOCIAL MARKETING PLAYERS</vt:lpstr>
      <vt:lpstr>SOCIAL MARKETING PLAYERS – FACEBOOK MARKETING</vt:lpstr>
      <vt:lpstr>SOCIAL MARKETING PLAYERS – FACEBOOK MARKETING</vt:lpstr>
      <vt:lpstr>SOCIAL MARKETING PLAYERS – FACEBOOK MARKETING</vt:lpstr>
      <vt:lpstr>SOCIAL MARKETING PLAYERS – TWITTER MARKETING</vt:lpstr>
      <vt:lpstr>SOCIAL MARKETING PLAYERS – TWITTER MARKETING</vt:lpstr>
      <vt:lpstr>SOCIAL MARKETING PLAYERS – TWITTER MARKETING</vt:lpstr>
      <vt:lpstr>SOCIAL MARKETING PLAYERS – PINTEREST FEATURES</vt:lpstr>
      <vt:lpstr>SOCIAL MARKETING PLAYERS – PINTEREST FEATURES</vt:lpstr>
      <vt:lpstr>SOCIAL MARKETING PLAYERS – MARKETING TOOLS</vt:lpstr>
      <vt:lpstr>MOBILE MARKETING</vt:lpstr>
      <vt:lpstr>MOBILE MARKETING</vt:lpstr>
      <vt:lpstr>MOBILE MARKETING – USE OF MOBILE DEVICES</vt:lpstr>
      <vt:lpstr>MOBILE MARKETING – REVENUE BY DEVICES</vt:lpstr>
      <vt:lpstr>MOBILE MARKETING – FEATURES</vt:lpstr>
      <vt:lpstr>MOBILE MARKETING – CAMPAIGNS</vt:lpstr>
      <vt:lpstr>LOCAL AND LOCATION BASED MARKETING</vt:lpstr>
      <vt:lpstr>LOCAL AND LOCATION BASED MARKETING - TECHNOLOGIES</vt:lpstr>
      <vt:lpstr>LOCAL AND LOCATION BASED MARKETING – TOOLS AND CAMPAIGNS</vt:lpstr>
      <vt:lpstr>LOCAL AND LOCATION BASED MARKETING – TOOLS AND CAMPAIGNS</vt:lpstr>
      <vt:lpstr>UNIT III BUSINESS CONCEPTS AND SOCIAL ISSUES</vt:lpstr>
      <vt:lpstr>ETHICAL, SOCIAL, AND POLITICAL ISSUES IN E-COMMERCE</vt:lpstr>
      <vt:lpstr>A MODEL FOR ORGANIZING THE ISSUES</vt:lpstr>
      <vt:lpstr>A MODEL FOR ORGANIZING THE ISSUES</vt:lpstr>
      <vt:lpstr>A MODEL FOR ORGANIZING THE ISSUES</vt:lpstr>
      <vt:lpstr>BASIC ETHICAL CONCEPTS</vt:lpstr>
      <vt:lpstr>ANALYZING ETHICAL DILEMAS</vt:lpstr>
      <vt:lpstr>CONCEPT ON PRIVACY AND INFORMATION RIGHTS</vt:lpstr>
      <vt:lpstr>INFORMATION COLLECTED AT E-COMMERCE SITES</vt:lpstr>
      <vt:lpstr>INFORMATION COLLECTED AT E-COMMERCE SITES</vt:lpstr>
      <vt:lpstr>INFORMATION COLLECTED AT E-COMMERCE SITES</vt:lpstr>
      <vt:lpstr>PROFILING AND BEHAVIORAL TARGETING</vt:lpstr>
      <vt:lpstr>LEGAL PROTECTIONS</vt:lpstr>
      <vt:lpstr>LEGAL PROTECTIONS</vt:lpstr>
      <vt:lpstr>LEGAL PROTECTIONS</vt:lpstr>
      <vt:lpstr>LEGAL PROTECTIONS – FEDERAL TRADE COMMISSIONS (FTC)</vt:lpstr>
      <vt:lpstr>LEGAL PROTECTIONS – SAFE HARBOR</vt:lpstr>
      <vt:lpstr>INTELLECTUAL PROPERTY RIGHTS</vt:lpstr>
      <vt:lpstr>INTELLECTUAL PROPERTY RIGHTS</vt:lpstr>
      <vt:lpstr>TYPES OF INTELLECTUAL PROPERTY PROTECTION</vt:lpstr>
      <vt:lpstr>TYPES OF INTELLECTUAL PROPERTY PROTECTION</vt:lpstr>
      <vt:lpstr>TYPES OF INTELLECTUAL PROPERTY PROTECTION</vt:lpstr>
      <vt:lpstr>TYPES OF INTELLECTUAL PROPERTY PROTECTION</vt:lpstr>
      <vt:lpstr>TYPES OF INTELLECTUAL PROPERTY PROTECTION : PATENT</vt:lpstr>
      <vt:lpstr>TYPES OF INTELLECTUAL PROPERTY PROTECTION</vt:lpstr>
      <vt:lpstr>TYPES OF INTELLECTUAL PROPERTY PROTECTION</vt:lpstr>
      <vt:lpstr>TYPES OF INTELLECTUAL PROPERTY PROTECTION : TRADEMARK</vt:lpstr>
      <vt:lpstr>TYPES OF INTELLECTUAL PROPERTY PROTECTION : TRADEMARK</vt:lpstr>
      <vt:lpstr>E-COMMERCE : GOVERNANCE</vt:lpstr>
      <vt:lpstr>WHO GOVERNS THE INTERNET AND E-COMMERCE?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Deepak Vishwakarma</dc:creator>
  <cp:lastModifiedBy>Boston</cp:lastModifiedBy>
  <cp:revision>367</cp:revision>
  <dcterms:created xsi:type="dcterms:W3CDTF">2018-11-18T13:04:22Z</dcterms:created>
  <dcterms:modified xsi:type="dcterms:W3CDTF">2019-04-15T00:03:36Z</dcterms:modified>
</cp:coreProperties>
</file>